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797675" cy="9928225"/>
  <p:defaultTextStyle>
    <a:defPPr lvl="0">
      <a:defRPr lang="nl-NL"/>
    </a:defPPr>
    <a:lvl1pPr lvl="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lvl="1"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lvl="2"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lvl="3"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lvl="4"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lvl="5"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lvl="6"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lvl="7"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lvl="8"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r>
              <a:rPr lang="nl-NL"/>
              <a:t>Local Learning Lab</a:t>
            </a:r>
          </a:p>
        </p:txBody>
      </p:sp>
      <p:sp>
        <p:nvSpPr>
          <p:cNvPr id="3" name="Tijdelijke aanduiding voor datum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07" charset="0"/>
                <a:ea typeface="ＭＳ Ｐゴシック" pitchFamily="-107" charset="-128"/>
              </a:defRPr>
            </a:lvl1pPr>
          </a:lstStyle>
          <a:p>
            <a:pPr>
              <a:defRPr/>
            </a:pPr>
            <a:r>
              <a:rPr lang="nl-NL"/>
              <a:t>12-6-2018</a:t>
            </a:r>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r>
              <a:rPr lang="nl-NL"/>
              <a:t>Entrepreneurial Education fits all</a:t>
            </a:r>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4260CE0-5B41-4E42-B34B-F97BAB1FDC65}" type="slidenum">
              <a:rPr lang="nl-NL" altLang="nl-NL"/>
              <a:pPr>
                <a:defRPr/>
              </a:pPr>
              <a:t>‹nr.›</a:t>
            </a:fld>
            <a:endParaRPr lang="nl-NL" altLang="nl-NL"/>
          </a:p>
        </p:txBody>
      </p:sp>
    </p:spTree>
    <p:extLst>
      <p:ext uri="{BB962C8B-B14F-4D97-AF65-F5344CB8AC3E}">
        <p14:creationId xmlns:p14="http://schemas.microsoft.com/office/powerpoint/2010/main" val="4177489917"/>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err="1"/>
              <a:t>Samen</a:t>
            </a:r>
            <a:r>
              <a:rPr lang="en-US" b="1" dirty="0"/>
              <a:t> = Apolline en Jan. </a:t>
            </a:r>
            <a:r>
              <a:rPr lang="en-US" b="1" dirty="0" err="1"/>
              <a:t>Bij</a:t>
            </a:r>
            <a:r>
              <a:rPr lang="en-US" b="1" dirty="0"/>
              <a:t> het </a:t>
            </a:r>
            <a:r>
              <a:rPr lang="en-US" b="1" dirty="0" err="1"/>
              <a:t>voorstellen</a:t>
            </a:r>
            <a:r>
              <a:rPr lang="en-US" b="1" dirty="0"/>
              <a:t> </a:t>
            </a:r>
            <a:r>
              <a:rPr lang="en-US" b="1" dirty="0" err="1"/>
              <a:t>ook</a:t>
            </a:r>
            <a:r>
              <a:rPr lang="en-US" b="1" dirty="0"/>
              <a:t> </a:t>
            </a:r>
            <a:r>
              <a:rPr lang="en-US" b="1" dirty="0" err="1"/>
              <a:t>vragen</a:t>
            </a:r>
            <a:r>
              <a:rPr lang="en-US" b="1" dirty="0"/>
              <a:t> </a:t>
            </a:r>
            <a:r>
              <a:rPr lang="en-US" b="1" dirty="0" err="1"/>
              <a:t>naar</a:t>
            </a:r>
            <a:r>
              <a:rPr lang="en-US" b="1" baseline="0" dirty="0"/>
              <a:t> </a:t>
            </a:r>
            <a:r>
              <a:rPr lang="en-US" b="1" baseline="0" dirty="0" err="1"/>
              <a:t>waarom</a:t>
            </a:r>
            <a:r>
              <a:rPr lang="en-US" b="1" baseline="0" dirty="0"/>
              <a:t> </a:t>
            </a:r>
            <a:r>
              <a:rPr lang="en-US" b="1" baseline="0" dirty="0" err="1"/>
              <a:t>ze</a:t>
            </a:r>
            <a:r>
              <a:rPr lang="en-US" b="1" baseline="0" dirty="0"/>
              <a:t> </a:t>
            </a:r>
            <a:r>
              <a:rPr lang="en-US" b="1" baseline="0" dirty="0" err="1"/>
              <a:t>voor</a:t>
            </a:r>
            <a:r>
              <a:rPr lang="en-US" b="1" baseline="0" dirty="0"/>
              <a:t> de workshop </a:t>
            </a:r>
            <a:r>
              <a:rPr lang="en-US" b="1" baseline="0" dirty="0" err="1"/>
              <a:t>hebben</a:t>
            </a:r>
            <a:r>
              <a:rPr lang="en-US" b="1" baseline="0" dirty="0"/>
              <a:t> </a:t>
            </a:r>
            <a:r>
              <a:rPr lang="en-US" b="1" baseline="0" dirty="0" err="1"/>
              <a:t>gekozen</a:t>
            </a:r>
            <a:r>
              <a:rPr lang="en-US" b="1" baseline="0" dirty="0"/>
              <a:t>??</a:t>
            </a:r>
            <a:endParaRPr lang="en-US" b="1" dirty="0"/>
          </a:p>
          <a:p>
            <a:endParaRPr lang="en-US" b="1" dirty="0"/>
          </a:p>
          <a:p>
            <a:r>
              <a:rPr lang="en-US" b="1" dirty="0"/>
              <a:t>Question:</a:t>
            </a:r>
            <a:r>
              <a:rPr lang="en-US" b="1" baseline="0" dirty="0"/>
              <a:t> Who speaks English? </a:t>
            </a:r>
            <a:r>
              <a:rPr lang="en-US" baseline="0" dirty="0"/>
              <a:t>(Are we going to give this workshop in English or in Dutch?)</a:t>
            </a:r>
          </a:p>
          <a:p>
            <a:r>
              <a:rPr lang="en-US" dirty="0"/>
              <a:t>Welcome to the workshop of ‘Ondernemend Onderwijs ‘s-H’. Translated in English:</a:t>
            </a:r>
            <a:r>
              <a:rPr lang="en-US" baseline="0" dirty="0"/>
              <a:t> ‘Entrepreneurial Education’. </a:t>
            </a:r>
          </a:p>
          <a:p>
            <a:endParaRPr lang="en-US" baseline="0" dirty="0"/>
          </a:p>
          <a:p>
            <a:r>
              <a:rPr lang="en-US" baseline="0" dirty="0"/>
              <a:t>Katja </a:t>
            </a:r>
            <a:r>
              <a:rPr lang="en-US" baseline="0" dirty="0" err="1"/>
              <a:t>vragen</a:t>
            </a:r>
            <a:r>
              <a:rPr lang="en-US" baseline="0" dirty="0"/>
              <a:t> </a:t>
            </a:r>
            <a:r>
              <a:rPr lang="en-US" baseline="0" dirty="0" err="1"/>
              <a:t>wie</a:t>
            </a:r>
            <a:r>
              <a:rPr lang="en-US" baseline="0" dirty="0"/>
              <a:t> </a:t>
            </a:r>
            <a:r>
              <a:rPr lang="en-US" baseline="0" dirty="0" err="1"/>
              <a:t>hebben</a:t>
            </a:r>
            <a:r>
              <a:rPr lang="en-US" baseline="0" dirty="0"/>
              <a:t> </a:t>
            </a:r>
            <a:r>
              <a:rPr lang="en-US" baseline="0" dirty="0" err="1"/>
              <a:t>ingeschreven</a:t>
            </a:r>
            <a:r>
              <a:rPr lang="en-US" baseline="0" dirty="0"/>
              <a:t>?</a:t>
            </a:r>
          </a:p>
          <a:p>
            <a:r>
              <a:rPr lang="en-US" baseline="0" dirty="0" err="1"/>
              <a:t>Zijn</a:t>
            </a:r>
            <a:r>
              <a:rPr lang="en-US" baseline="0" dirty="0"/>
              <a:t> </a:t>
            </a:r>
            <a:r>
              <a:rPr lang="en-US" baseline="0" dirty="0" err="1"/>
              <a:t>dit</a:t>
            </a:r>
            <a:r>
              <a:rPr lang="en-US" baseline="0" dirty="0"/>
              <a:t> </a:t>
            </a:r>
            <a:r>
              <a:rPr lang="en-US" baseline="0" dirty="0" err="1"/>
              <a:t>leerkrahten</a:t>
            </a:r>
            <a:r>
              <a:rPr lang="en-US" baseline="0" dirty="0"/>
              <a:t> / </a:t>
            </a:r>
            <a:r>
              <a:rPr lang="en-US" baseline="0" dirty="0" err="1"/>
              <a:t>docenten</a:t>
            </a:r>
            <a:r>
              <a:rPr lang="en-US" baseline="0" dirty="0"/>
              <a:t>??</a:t>
            </a:r>
          </a:p>
          <a:p>
            <a:endParaRPr lang="en-US" baseline="0" dirty="0"/>
          </a:p>
          <a:p>
            <a:r>
              <a:rPr lang="en-US" baseline="0" dirty="0"/>
              <a:t>1e ronde 45 min 6 </a:t>
            </a:r>
            <a:r>
              <a:rPr lang="en-US" baseline="0" dirty="0" err="1"/>
              <a:t>inschrijvingen</a:t>
            </a:r>
            <a:endParaRPr lang="en-US" baseline="0" dirty="0"/>
          </a:p>
          <a:p>
            <a:r>
              <a:rPr lang="en-US" baseline="0" dirty="0"/>
              <a:t>2e ronde 60 min 9 </a:t>
            </a:r>
            <a:r>
              <a:rPr lang="en-US" baseline="0" dirty="0" err="1"/>
              <a:t>inschrijvingen</a:t>
            </a:r>
            <a:endParaRPr lang="en-US" baseline="0" dirty="0"/>
          </a:p>
          <a:p>
            <a:endParaRPr lang="en-US" baseline="0" dirty="0"/>
          </a:p>
          <a:p>
            <a:r>
              <a:rPr lang="nl-NL" dirty="0"/>
              <a:t>De definitie van persoonlijk leren wil werken is:</a:t>
            </a:r>
          </a:p>
          <a:p>
            <a:r>
              <a:rPr lang="nl-NL" dirty="0"/>
              <a:t>dat wil zeggen, persoonlijk leren (bijv. op nieuwsgierigheid gebaseerd, eigen prioriteit, enz.) is persoonlijk leren. Dit omvat de identificatie van mogelijke onderwerpen, zelfevaluatie, publiceren, verbinden met peer-sets en experts en andere belangrijke componenten van een authentiek leerproces. Het eindresultaat is, idealiter, een leerling die geletterd is in zowel de inhoud als het proces van zijn of haar </a:t>
            </a:r>
            <a:r>
              <a:rPr lang="nl-NL" dirty="0" err="1"/>
              <a:t>leerpad</a:t>
            </a:r>
            <a:r>
              <a:rPr lang="nl-NL" dirty="0"/>
              <a:t> in plaats van een '</a:t>
            </a:r>
            <a:r>
              <a:rPr lang="nl-NL" dirty="0" err="1"/>
              <a:t>one</a:t>
            </a:r>
            <a:r>
              <a:rPr lang="nl-NL" dirty="0"/>
              <a:t> </a:t>
            </a:r>
            <a:r>
              <a:rPr lang="nl-NL" dirty="0" err="1"/>
              <a:t>size</a:t>
            </a:r>
            <a:r>
              <a:rPr lang="nl-NL" dirty="0"/>
              <a:t> fits </a:t>
            </a:r>
            <a:r>
              <a:rPr lang="nl-NL" dirty="0" err="1"/>
              <a:t>all</a:t>
            </a:r>
            <a:r>
              <a:rPr lang="nl-NL" dirty="0"/>
              <a:t>'-model.</a:t>
            </a:r>
            <a:endParaRPr lang="en-US" dirty="0"/>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1</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27625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nl-NL" altLang="nl-NL" dirty="0">
                <a:ea typeface="ＭＳ Ｐゴシック" panose="020B0600070205080204" pitchFamily="34" charset="-128"/>
              </a:rPr>
              <a:t>Jan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De Sociale Ontwerp Cirkel is een tool / een hulpmiddel die we vaak gebruiken. We gebruiken het voor verschillende doelen. Het kan je helpen een les, oefening of project om te zetten in een meer open manier van lesgeven. Maar het kan ook helpen brainstormen, uw denkwijze veranderen en zelfs een hele school- of organisatiestructuur veranderen. Dus, het kan op klein en grote manieren worden gebruikt.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de meeste lessen en opdrachten (op Nederlandse scholen) is er alleen ruimte voor informatie / het geven van de opdracht en het uitvoeren van de opdracht. Het is een zeer strikte structuur, zonder ruimte voor de eigen interpretatie, interesse en vragen van de studenten. Als we naar de Ontwerpcirkel kijken, wordt alleen het eerste en derde deel van de cirkel gebruikt. Maar het is haalbaar in een goede ondernemende les om ook veel aandacht te besteden aan de andere delen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Wat zijn de verschillende fasen? Zie dia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The Social Design Circle is a tool which we often use.</a:t>
            </a:r>
            <a:r>
              <a:rPr lang="nl-NL" altLang="nl-NL" baseline="0" dirty="0">
                <a:ea typeface="ＭＳ Ｐゴシック" panose="020B0600070205080204" pitchFamily="34" charset="-128"/>
              </a:rPr>
              <a:t> We use it for diffrent puposes. It can help you transform a lesson, exercise or project into a more open way of teaching. But it can also help to brainstorm, to transform your mindset, and even to change an entire school or organisation structure. So, it can be used in samll and largers ways.</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In most lessons and assignments (in Dutch schools) there is only room for information / giving the assignment, and executing the assignment. It is a very strict structure, with no space for the own interpretation, interest and questions of the students. If we look at the Social Design Circle, only the first and third part of the circle is used. But it is viable for a good entrepreneurial lesson to pay a lot of atention to the other parts as well…</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What are the diffrent phases? Zie slide…</a:t>
            </a: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E46BE9-8274-452A-97FC-2D3D92072F60}" type="slidenum">
              <a:rPr lang="nl-NL" altLang="nl-NL" smtClean="0"/>
              <a:pPr>
                <a:spcBef>
                  <a:spcPct val="0"/>
                </a:spcBef>
              </a:pPr>
              <a:t>10</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300012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Apolline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Fase 1: De verkenningsfase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We willen dat je een les of een project bedenkt dat helemaal niet goed ging. Kun je beschrijven waarom het niet goed ging? Welke elementen herinner je je?</a:t>
            </a:r>
          </a:p>
          <a:p>
            <a:pPr eaLnBrk="1" hangingPunct="1">
              <a:spcBef>
                <a:spcPct val="0"/>
              </a:spcBef>
            </a:pPr>
            <a:r>
              <a:rPr lang="nl-NL" altLang="nl-NL" dirty="0">
                <a:ea typeface="ＭＳ Ｐゴシック" panose="020B0600070205080204" pitchFamily="34" charset="-128"/>
              </a:rPr>
              <a:t>Wat zijn de omstandigheden die de nieuwe situatie idealiter zou moeten hebben?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Vraag één persoon van de groep om hun voorbeeld te delen. En vraag hen wat zij denken dat het fout is gegaan.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err="1">
                <a:ea typeface="ＭＳ Ｐゴシック" panose="020B0600070205080204" pitchFamily="34" charset="-128"/>
              </a:rPr>
              <a:t>Phase</a:t>
            </a:r>
            <a:r>
              <a:rPr lang="nl-NL" altLang="nl-NL" dirty="0">
                <a:ea typeface="ＭＳ Ｐゴシック" panose="020B0600070205080204" pitchFamily="34" charset="-128"/>
              </a:rPr>
              <a:t> 1: The Orientation Phase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We would like you to think of a lesson or project that did not go well at all. Can you discribe why it did not go well? Which</a:t>
            </a:r>
            <a:r>
              <a:rPr lang="nl-NL" altLang="nl-NL" baseline="0" dirty="0">
                <a:ea typeface="ＭＳ Ｐゴシック" panose="020B0600070205080204" pitchFamily="34" charset="-128"/>
              </a:rPr>
              <a:t> elements do you remember?</a:t>
            </a:r>
          </a:p>
          <a:p>
            <a:pPr eaLnBrk="1" hangingPunct="1">
              <a:spcBef>
                <a:spcPct val="0"/>
              </a:spcBef>
            </a:pPr>
            <a:r>
              <a:rPr lang="nl-NL" altLang="nl-NL" baseline="0" dirty="0">
                <a:ea typeface="ＭＳ Ｐゴシック" panose="020B0600070205080204" pitchFamily="34" charset="-128"/>
              </a:rPr>
              <a:t>What are the conditions the new situation should idealy have? </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Ask one person of the group to share their example. And ask them what they think went wrong. </a:t>
            </a:r>
            <a:endParaRPr lang="nl-NL" altLang="nl-NL" dirty="0">
              <a:ea typeface="ＭＳ Ｐゴシック" panose="020B0600070205080204" pitchFamily="34" charset="-128"/>
            </a:endParaRPr>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E8E8688-87B9-4CC4-9C79-0FD5B5AED87B}" type="slidenum">
              <a:rPr lang="nl-NL" altLang="nl-NL" smtClean="0"/>
              <a:pPr>
                <a:spcBef>
                  <a:spcPct val="0"/>
                </a:spcBef>
              </a:pPr>
              <a:t>11</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151050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nl-NL" altLang="nl-NL" dirty="0">
                <a:ea typeface="ＭＳ Ｐゴシック" panose="020B0600070205080204" pitchFamily="34" charset="-128"/>
              </a:rPr>
              <a:t>Apolline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Het voorbeeld dat we zullen delen, komt van een basis school in onze stad. (We kozen het omdat het een duidelijke bijdrage zal leveren aan de mentaliteitsverandering van deze school, de leraren en de studenten.)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err="1">
                <a:ea typeface="ＭＳ Ｐゴシック" panose="020B0600070205080204" pitchFamily="34" charset="-128"/>
              </a:rPr>
              <a:t>Ivvy</a:t>
            </a:r>
            <a:r>
              <a:rPr lang="nl-NL" altLang="nl-NL" dirty="0">
                <a:ea typeface="ＭＳ Ｐゴシック" panose="020B0600070205080204" pitchFamily="34" charset="-128"/>
              </a:rPr>
              <a:t>, nodigde OO 'sH uit om de school te helpen bij het verbeteren van hun onderwijssysteem.</a:t>
            </a:r>
          </a:p>
          <a:p>
            <a:pPr eaLnBrk="1" hangingPunct="1">
              <a:spcBef>
                <a:spcPct val="0"/>
              </a:spcBef>
            </a:pPr>
            <a:r>
              <a:rPr lang="nl-NL" altLang="nl-NL" dirty="0">
                <a:ea typeface="ＭＳ Ｐゴシック" panose="020B0600070205080204" pitchFamily="34" charset="-128"/>
              </a:rPr>
              <a:t>We hebben gezocht naar de les die werd ervaren als 'de slechtste les'. Het bleek Topografie te zijn. Studenten denken dat het erg saai is, en zijn erg gedemotiveerd, en het lijkt erop dat ze de dingen die ze tijdens deze les hebben geleerd, niet lang onthouden. De resultaten zijn erg laag.</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Hoe kunnen we deze specifieke les verbeteren?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Toen de leerkrachten dachten over wat niet goed ging, kwamen ze met dingen als: Studenten hebben geen invloed op hoe de les wordt gegeven. Er is geen ruimte voor open vragen, een andere manier van tentamineren etc.</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Belangrijke voorwaarden / </a:t>
            </a:r>
            <a:r>
              <a:rPr lang="nl-NL" altLang="nl-NL" dirty="0" err="1">
                <a:ea typeface="ＭＳ Ｐゴシック" panose="020B0600070205080204" pitchFamily="34" charset="-128"/>
              </a:rPr>
              <a:t>critria</a:t>
            </a:r>
            <a:r>
              <a:rPr lang="nl-NL" altLang="nl-NL" dirty="0">
                <a:ea typeface="ＭＳ Ｐゴシック" panose="020B0600070205080204" pitchFamily="34" charset="-128"/>
              </a:rPr>
              <a:t> voor een nieuwe aanpak waren: 1 uur per week, het kan niet langer duren dan nu. Het moet de motivatie van de studenten verbeteren. Bij voorkeur met betere resultaten.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The example we will share, comes</a:t>
            </a:r>
            <a:r>
              <a:rPr lang="nl-NL" altLang="nl-NL" baseline="0" dirty="0">
                <a:ea typeface="ＭＳ Ｐゴシック" panose="020B0600070205080204" pitchFamily="34" charset="-128"/>
              </a:rPr>
              <a:t> from a primary school in our city. (We chose it because it will give a clear imgage of the mindset change of this school, the teachers and the students.)</a:t>
            </a:r>
          </a:p>
          <a:p>
            <a:pPr eaLnBrk="1" hangingPunct="1">
              <a:spcBef>
                <a:spcPct val="0"/>
              </a:spcBef>
            </a:pPr>
            <a:endParaRPr lang="nl-NL" altLang="nl-NL" dirty="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nl-NL" altLang="nl-NL" dirty="0">
                <a:ea typeface="ＭＳ Ｐゴシック" panose="020B0600070205080204" pitchFamily="34" charset="-128"/>
              </a:rPr>
              <a:t>Ivvy </a:t>
            </a:r>
            <a:r>
              <a:rPr lang="nl-NL" altLang="nl-NL" dirty="0">
                <a:ea typeface="ＭＳ Ｐゴシック" panose="020B0600070205080204" pitchFamily="34" charset="-128"/>
                <a:sym typeface="Wingdings" panose="05000000000000000000" pitchFamily="2" charset="2"/>
              </a:rPr>
              <a:t> invited OO ‘sH to help the</a:t>
            </a:r>
            <a:r>
              <a:rPr lang="nl-NL" altLang="nl-NL" baseline="0" dirty="0">
                <a:ea typeface="ＭＳ Ｐゴシック" panose="020B0600070205080204" pitchFamily="34" charset="-128"/>
                <a:sym typeface="Wingdings" panose="05000000000000000000" pitchFamily="2" charset="2"/>
              </a:rPr>
              <a:t> school</a:t>
            </a:r>
            <a:r>
              <a:rPr lang="nl-NL" altLang="nl-NL" dirty="0">
                <a:ea typeface="ＭＳ Ｐゴシック" panose="020B0600070205080204" pitchFamily="34" charset="-128"/>
                <a:sym typeface="Wingdings" panose="05000000000000000000" pitchFamily="2" charset="2"/>
              </a:rPr>
              <a:t> improve their education system.</a:t>
            </a:r>
          </a:p>
          <a:p>
            <a:pPr eaLnBrk="1" hangingPunct="1">
              <a:spcBef>
                <a:spcPct val="0"/>
              </a:spcBef>
            </a:pPr>
            <a:r>
              <a:rPr lang="nl-NL" altLang="nl-NL" dirty="0">
                <a:ea typeface="ＭＳ Ｐゴシック" panose="020B0600070205080204" pitchFamily="34" charset="-128"/>
              </a:rPr>
              <a:t>We looked for the lesson that was experienced as ‘the worst lesson’. It turned</a:t>
            </a:r>
            <a:r>
              <a:rPr lang="nl-NL" altLang="nl-NL" baseline="0" dirty="0">
                <a:ea typeface="ＭＳ Ｐゴシック" panose="020B0600070205080204" pitchFamily="34" charset="-128"/>
              </a:rPr>
              <a:t> out to be Topographics. </a:t>
            </a:r>
            <a:br>
              <a:rPr lang="nl-NL" altLang="nl-NL" baseline="0" dirty="0">
                <a:ea typeface="ＭＳ Ｐゴシック" panose="020B0600070205080204" pitchFamily="34" charset="-128"/>
              </a:rPr>
            </a:br>
            <a:r>
              <a:rPr lang="nl-NL" altLang="nl-NL" baseline="0" dirty="0">
                <a:ea typeface="ＭＳ Ｐゴシック" panose="020B0600070205080204" pitchFamily="34" charset="-128"/>
              </a:rPr>
              <a:t>Students think it is really boring, and are very demotivated, and just dont seem to remeber any of the things they learned during this class. The results are very low.  </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How can we improve this particular lesson?</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When the teachers were thinking about what it is that did not go well, they came up with things such as: </a:t>
            </a:r>
            <a:br>
              <a:rPr lang="nl-NL" altLang="nl-NL" baseline="0" dirty="0">
                <a:ea typeface="ＭＳ Ｐゴシック" panose="020B0600070205080204" pitchFamily="34" charset="-128"/>
              </a:rPr>
            </a:br>
            <a:r>
              <a:rPr lang="nl-NL" altLang="nl-NL" baseline="0" dirty="0">
                <a:ea typeface="ＭＳ Ｐゴシック" panose="020B0600070205080204" pitchFamily="34" charset="-128"/>
              </a:rPr>
              <a:t>Students have no influence on how the lesson is given. There is no space for open questions, a diffrent way of examaning etc.</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Important conditions for a new aproach</a:t>
            </a:r>
            <a:r>
              <a:rPr lang="nl-NL" altLang="nl-NL" baseline="0" dirty="0">
                <a:ea typeface="ＭＳ Ｐゴシック" panose="020B0600070205080204" pitchFamily="34" charset="-128"/>
              </a:rPr>
              <a:t> were: 1 hour a week, it cannot take up more time then it does now. It has to improve motivation of the students. Preferably with better results.  </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987BFB-4807-4119-9D8E-6F242CDACA54}" type="slidenum">
              <a:rPr lang="nl-NL" altLang="nl-NL" smtClean="0"/>
              <a:pPr>
                <a:spcBef>
                  <a:spcPct val="0"/>
                </a:spcBef>
              </a:pPr>
              <a:t>12</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92567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jan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Fase 2: Idee - ontwikkelingsfase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Deze fase gaat over het bedenken van veel nieuwe ideeën voor jouw probleem / project / jouw nieuwe les.</a:t>
            </a:r>
          </a:p>
          <a:p>
            <a:pPr eaLnBrk="1" hangingPunct="1">
              <a:spcBef>
                <a:spcPct val="0"/>
              </a:spcBef>
            </a:pPr>
            <a:r>
              <a:rPr lang="nl-NL" altLang="nl-NL" dirty="0">
                <a:ea typeface="ＭＳ Ｐゴシック" panose="020B0600070205080204" pitchFamily="34" charset="-128"/>
              </a:rPr>
              <a:t>Daarnaast is het ook erg belangrijk om na te denken over HOE je het proces zult aanpakken. Welke stappen volg je? Wat zal de vorm zijn waarin de nieuwe ideeën zullen worden uitgevoerd? Hoe test je de nieuwe geleerde vaardigheden van de studenten?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err="1">
                <a:ea typeface="ＭＳ Ｐゴシック" panose="020B0600070205080204" pitchFamily="34" charset="-128"/>
              </a:rPr>
              <a:t>Phase</a:t>
            </a:r>
            <a:r>
              <a:rPr lang="nl-NL" altLang="nl-NL" dirty="0">
                <a:ea typeface="ＭＳ Ｐゴシック" panose="020B0600070205080204" pitchFamily="34" charset="-128"/>
              </a:rPr>
              <a:t> 2: The Idea – development Phase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This Phase is about</a:t>
            </a:r>
            <a:r>
              <a:rPr lang="nl-NL" altLang="nl-NL" baseline="0" dirty="0">
                <a:ea typeface="ＭＳ Ｐゴシック" panose="020B0600070205080204" pitchFamily="34" charset="-128"/>
              </a:rPr>
              <a:t> coming up with a lot of new ideas for your problem/ project/ your new lesson.</a:t>
            </a:r>
          </a:p>
          <a:p>
            <a:pPr eaLnBrk="1" hangingPunct="1">
              <a:spcBef>
                <a:spcPct val="0"/>
              </a:spcBef>
            </a:pPr>
            <a:r>
              <a:rPr lang="nl-NL" altLang="nl-NL" baseline="0" dirty="0">
                <a:ea typeface="ＭＳ Ｐゴシック" panose="020B0600070205080204" pitchFamily="34" charset="-128"/>
              </a:rPr>
              <a:t>Nextt to this, it is also very important to think about HOW you will tackle the process. What are the steps you will follow? What will be the form in which the new ideas will be executed? How will you test the new learned skills of the students? </a:t>
            </a:r>
            <a:endParaRPr lang="nl-NL" altLang="nl-NL" dirty="0">
              <a:ea typeface="ＭＳ Ｐゴシック" panose="020B0600070205080204" pitchFamily="34" charset="-128"/>
            </a:endParaRPr>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A4C40E2-F35D-43AD-B4E5-FB315BC3F938}" type="slidenum">
              <a:rPr lang="nl-NL" altLang="nl-NL" smtClean="0"/>
              <a:pPr>
                <a:spcBef>
                  <a:spcPct val="0"/>
                </a:spcBef>
              </a:pPr>
              <a:t>13</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63527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jan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de Idee-ontwikkelingsfase van </a:t>
            </a:r>
            <a:r>
              <a:rPr lang="nl-NL" altLang="nl-NL" dirty="0" err="1">
                <a:ea typeface="ＭＳ Ｐゴシック" panose="020B0600070205080204" pitchFamily="34" charset="-128"/>
              </a:rPr>
              <a:t>Ivvy</a:t>
            </a:r>
            <a:r>
              <a:rPr lang="nl-NL" altLang="nl-NL" dirty="0">
                <a:ea typeface="ＭＳ Ｐゴシック" panose="020B0600070205080204" pitchFamily="34" charset="-128"/>
              </a:rPr>
              <a:t> kwamen ze met ideeën zoals: Moeten we gewoon de hele les laten vallen? Studenten gebruiken Google hoe dan ook als ze iets willen weten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Uiteindelijk kwamen ze met één geweldig idee, met veel verschillende elementen waar studenten mee aan de slag kunnen. De school heeft een reisbureau opgezet, beheerd door de studenten zelf.</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the Idea-development Phase of Ivvy, they came up with ideas such as:</a:t>
            </a:r>
            <a:r>
              <a:rPr lang="nl-NL" altLang="nl-NL" baseline="0" dirty="0">
                <a:ea typeface="ＭＳ Ｐゴシック" panose="020B0600070205080204" pitchFamily="34" charset="-128"/>
              </a:rPr>
              <a:t>  Should we just drop the entire lesson? Students use Google anyway when they want to know something….</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In the end, they came up with one great idea, which had a lot of diffrent elements students coul work on or with. </a:t>
            </a:r>
            <a:br>
              <a:rPr lang="nl-NL" altLang="nl-NL" baseline="0" dirty="0">
                <a:ea typeface="ＭＳ Ｐゴシック" panose="020B0600070205080204" pitchFamily="34" charset="-128"/>
              </a:rPr>
            </a:br>
            <a:r>
              <a:rPr lang="nl-NL" altLang="nl-NL" baseline="0" dirty="0">
                <a:ea typeface="ＭＳ Ｐゴシック" panose="020B0600070205080204" pitchFamily="34" charset="-128"/>
              </a:rPr>
              <a:t>The school set up a Travel Agency, managed by the students themselves. </a:t>
            </a:r>
            <a:endParaRPr lang="nl-NL" altLang="nl-NL" dirty="0">
              <a:ea typeface="ＭＳ Ｐゴシック" panose="020B0600070205080204" pitchFamily="34" charset="-128"/>
            </a:endParaRPr>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A4C40E2-F35D-43AD-B4E5-FB315BC3F938}" type="slidenum">
              <a:rPr lang="nl-NL" altLang="nl-NL" smtClean="0"/>
              <a:pPr>
                <a:spcBef>
                  <a:spcPct val="0"/>
                </a:spcBef>
              </a:pPr>
              <a:t>14</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366082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Apolline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Fase 3: Realisatie fase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a:t>
            </a:r>
            <a:r>
              <a:rPr lang="nl-NL" altLang="nl-NL" baseline="0" dirty="0">
                <a:ea typeface="ＭＳ Ｐゴシック" panose="020B0600070205080204" pitchFamily="34" charset="-128"/>
              </a:rPr>
              <a:t> deze fase kies je een of twee van je ideeën en probeert ze te realiseren.</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err="1">
                <a:ea typeface="ＭＳ Ｐゴシック" panose="020B0600070205080204" pitchFamily="34" charset="-128"/>
              </a:rPr>
              <a:t>Phase</a:t>
            </a:r>
            <a:r>
              <a:rPr lang="nl-NL" altLang="nl-NL" dirty="0">
                <a:ea typeface="ＭＳ Ｐゴシック" panose="020B0600070205080204" pitchFamily="34" charset="-128"/>
              </a:rPr>
              <a:t> 3: Realisation Phase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this Phase, you choose one of your ideas and realising it. </a:t>
            </a:r>
          </a:p>
          <a:p>
            <a:pPr eaLnBrk="1" hangingPunct="1">
              <a:spcBef>
                <a:spcPct val="0"/>
              </a:spcBef>
            </a:pPr>
            <a:r>
              <a:rPr lang="nl-NL" altLang="nl-NL" dirty="0">
                <a:ea typeface="ＭＳ Ｐゴシック" panose="020B0600070205080204" pitchFamily="34" charset="-128"/>
              </a:rPr>
              <a:t> </a:t>
            </a: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DEBE3E7-4DC1-4A5B-83FD-54069CB34DE8}" type="slidenum">
              <a:rPr lang="nl-NL" altLang="nl-NL" smtClean="0"/>
              <a:pPr>
                <a:spcBef>
                  <a:spcPct val="0"/>
                </a:spcBef>
              </a:pPr>
              <a:t>15</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15710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nl-NL" altLang="nl-NL" dirty="0">
                <a:ea typeface="ＭＳ Ｐゴシック" panose="020B0600070205080204" pitchFamily="34" charset="-128"/>
              </a:rPr>
              <a:t>Apolline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het geval van </a:t>
            </a:r>
            <a:r>
              <a:rPr lang="nl-NL" altLang="nl-NL" dirty="0" err="1">
                <a:ea typeface="ＭＳ Ｐゴシック" panose="020B0600070205080204" pitchFamily="34" charset="-128"/>
              </a:rPr>
              <a:t>Yvvy</a:t>
            </a:r>
            <a:r>
              <a:rPr lang="nl-NL" altLang="nl-NL" dirty="0">
                <a:ea typeface="ＭＳ Ｐゴシック" panose="020B0600070205080204" pitchFamily="34" charset="-128"/>
              </a:rPr>
              <a: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Waar moet je op letten als je voor een reisbureau werkt?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Een expert van een echt reisbureau kwam in de klas en legde uit hoe deze klus werkt. Wat je doet, waar je op let, etc.</a:t>
            </a:r>
          </a:p>
          <a:p>
            <a:pPr eaLnBrk="1" hangingPunct="1">
              <a:spcBef>
                <a:spcPct val="0"/>
              </a:spcBef>
            </a:pPr>
            <a:r>
              <a:rPr lang="nl-NL" altLang="nl-NL" dirty="0">
                <a:ea typeface="ＭＳ Ｐゴシック" panose="020B0600070205080204" pitchFamily="34" charset="-128"/>
              </a:rPr>
              <a:t>Studenten interviewden hun leraren over hun droomvakantie. (Ze kwamen met vragen, ze oefenden in interviews, en kregen inzicht in iemand anders interesses als het gaat om een ​​perfecte vakantie. Ze vroegen: wat voor soort reis zal het zijn? Ontspannen op het strand? Of avontuurlijker?</a:t>
            </a:r>
          </a:p>
          <a:p>
            <a:pPr eaLnBrk="1" hangingPunct="1">
              <a:spcBef>
                <a:spcPct val="0"/>
              </a:spcBef>
            </a:pPr>
            <a:r>
              <a:rPr lang="nl-NL" altLang="nl-NL" dirty="0">
                <a:ea typeface="ＭＳ Ｐゴシック" panose="020B0600070205080204" pitchFamily="34" charset="-128"/>
              </a:rPr>
              <a:t>Studenten stellen een droomvakantie samen voor hun leraar. Een specifiek land, onderzoek naar de cultuur, de steden die je tegenkomt, de natuur, het weer, de taal etc.</a:t>
            </a:r>
          </a:p>
          <a:p>
            <a:pPr eaLnBrk="1" hangingPunct="1">
              <a:spcBef>
                <a:spcPct val="0"/>
              </a:spcBef>
            </a:pPr>
            <a:r>
              <a:rPr lang="nl-NL" altLang="nl-NL" dirty="0">
                <a:ea typeface="ＭＳ Ｐゴシック" panose="020B0600070205080204" pitchFamily="34" charset="-128"/>
              </a:rPr>
              <a:t>Ze oefenden ook met budget: wat zou deze vakantie kosten? Wat is de leraar bereid te besteden? Wat zijn de kosten voor het vliegtuig, het transport en een hotel bijvoorbeeld?</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the case of Yvvy:</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What is important to pay attention to when you work for a Travel Agency?</a:t>
            </a:r>
            <a:endParaRPr lang="nl-NL" altLang="nl-NL" baseline="0"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baseline="0" dirty="0">
                <a:ea typeface="ＭＳ Ｐゴシック" panose="020B0600070205080204" pitchFamily="34" charset="-128"/>
              </a:rPr>
              <a:t>An expert from a real Travel Agency came in the classroom, and explained how this job works. What you do, what you pay attention to etc.</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baseline="0" dirty="0">
                <a:ea typeface="ＭＳ Ｐゴシック" panose="020B0600070205080204" pitchFamily="34" charset="-128"/>
              </a:rPr>
              <a:t>Students interviewed their teachers about their dream holiday. (They came up with questions, they practiced in interviewing, and  gain insights in someone elses interests when it comes to a perfect holiday. They asked: what kind of journey is it going to be? Relaxing at the beach? Or more adventurous? </a:t>
            </a:r>
          </a:p>
          <a:p>
            <a:pPr marL="171450" indent="-171450" eaLnBrk="1" hangingPunct="1">
              <a:spcBef>
                <a:spcPct val="0"/>
              </a:spcBef>
              <a:buFont typeface="Arial" panose="020B0604020202020204" pitchFamily="34" charset="0"/>
              <a:buChar char="•"/>
            </a:pPr>
            <a:r>
              <a:rPr lang="nl-NL" altLang="nl-NL" baseline="0" dirty="0">
                <a:ea typeface="ＭＳ Ｐゴシック" panose="020B0600070205080204" pitchFamily="34" charset="-128"/>
              </a:rPr>
              <a:t>Students put together a dream holiday for their teacher. A specific country, researching the culture, the citiys you come across, the nature, the wheater, the language etc. </a:t>
            </a:r>
          </a:p>
          <a:p>
            <a:pPr marL="171450" indent="-171450" eaLnBrk="1" hangingPunct="1">
              <a:spcBef>
                <a:spcPct val="0"/>
              </a:spcBef>
              <a:buFont typeface="Arial" panose="020B0604020202020204" pitchFamily="34" charset="0"/>
              <a:buChar char="•"/>
            </a:pPr>
            <a:r>
              <a:rPr lang="nl-NL" altLang="nl-NL" baseline="0" dirty="0">
                <a:ea typeface="ＭＳ Ｐゴシック" panose="020B0600070205080204" pitchFamily="34" charset="-128"/>
              </a:rPr>
              <a:t>They also practiced with budget: what would this holiday cost? What is the teacher prepared to spend? What are the costs for the plane, transportation and a hotel for example?</a:t>
            </a:r>
          </a:p>
          <a:p>
            <a:pPr marL="0" indent="0" eaLnBrk="1" hangingPunct="1">
              <a:spcBef>
                <a:spcPct val="0"/>
              </a:spcBef>
              <a:buFont typeface="Arial" panose="020B0604020202020204" pitchFamily="34" charset="0"/>
              <a:buNone/>
            </a:pPr>
            <a:endParaRPr lang="nl-NL" altLang="nl-NL" baseline="0" dirty="0">
              <a:ea typeface="ＭＳ Ｐゴシック" panose="020B0600070205080204" pitchFamily="34" charset="-128"/>
            </a:endParaRP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DEBE3E7-4DC1-4A5B-83FD-54069CB34DE8}" type="slidenum">
              <a:rPr lang="nl-NL" altLang="nl-NL" smtClean="0"/>
              <a:pPr>
                <a:spcBef>
                  <a:spcPct val="0"/>
                </a:spcBef>
              </a:pPr>
              <a:t>16</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341685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nl-NL" altLang="nl-NL" dirty="0">
                <a:ea typeface="ＭＳ Ｐゴシック" panose="020B0600070205080204" pitchFamily="34" charset="-128"/>
              </a:rPr>
              <a:t>jan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het geval van </a:t>
            </a:r>
            <a:r>
              <a:rPr lang="nl-NL" altLang="nl-NL" dirty="0" err="1">
                <a:ea typeface="ＭＳ Ｐゴシック" panose="020B0600070205080204" pitchFamily="34" charset="-128"/>
              </a:rPr>
              <a:t>Yvvy</a:t>
            </a:r>
            <a:r>
              <a:rPr lang="nl-NL" altLang="nl-NL" dirty="0">
                <a:ea typeface="ＭＳ Ｐゴシック" panose="020B0600070205080204" pitchFamily="34" charset="-128"/>
              </a:rPr>
              <a:t>: https://www.youtube.com/watch?v=laAZuGKxm_w</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Waar moet je op letten als je voor een reisbureau werkt?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Een expert van een echt reisbureau kwam in de klas en legde uit hoe deze klus werkt. Wat je doet, waar je op let, etc.</a:t>
            </a:r>
          </a:p>
          <a:p>
            <a:pPr eaLnBrk="1" hangingPunct="1">
              <a:spcBef>
                <a:spcPct val="0"/>
              </a:spcBef>
            </a:pPr>
            <a:r>
              <a:rPr lang="nl-NL" altLang="nl-NL" dirty="0">
                <a:ea typeface="ＭＳ Ｐゴシック" panose="020B0600070205080204" pitchFamily="34" charset="-128"/>
              </a:rPr>
              <a:t>Studenten interviewden hun leraren over hun droomvakantie. (Ze kwamen met vragen, ze oefenden in interviews, en kregen inzicht in iemand anders interesses als het gaat om een ​​perfecte vakantie. Ze vroegen: wat voor soort reis zal het zijn? Ontspannen op het strand? Of avontuurlijker?</a:t>
            </a:r>
          </a:p>
          <a:p>
            <a:pPr eaLnBrk="1" hangingPunct="1">
              <a:spcBef>
                <a:spcPct val="0"/>
              </a:spcBef>
            </a:pPr>
            <a:r>
              <a:rPr lang="nl-NL" altLang="nl-NL" dirty="0">
                <a:ea typeface="ＭＳ Ｐゴシック" panose="020B0600070205080204" pitchFamily="34" charset="-128"/>
              </a:rPr>
              <a:t>Studenten stellen een droomvakantie samen voor hun leraar. Een specifiek land, onderzoek naar de cultuur, de steden die je tegenkomt, de natuur, het weer, de taal etc.</a:t>
            </a:r>
          </a:p>
          <a:p>
            <a:pPr eaLnBrk="1" hangingPunct="1">
              <a:spcBef>
                <a:spcPct val="0"/>
              </a:spcBef>
            </a:pPr>
            <a:r>
              <a:rPr lang="nl-NL" altLang="nl-NL" dirty="0">
                <a:ea typeface="ＭＳ Ｐゴシック" panose="020B0600070205080204" pitchFamily="34" charset="-128"/>
              </a:rPr>
              <a:t>Ze oefenden ook met budget: wat zou deze vakantie kosten? Wat is de leraar bereid te besteden? Wat zijn de kosten voor het vliegtuig, het transport en een hotel bijvoorbeeld?</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the case of </a:t>
            </a:r>
            <a:r>
              <a:rPr lang="nl-NL" altLang="nl-NL" dirty="0" err="1">
                <a:ea typeface="ＭＳ Ｐゴシック" panose="020B0600070205080204" pitchFamily="34" charset="-128"/>
              </a:rPr>
              <a:t>Yvvy</a:t>
            </a:r>
            <a:r>
              <a:rPr lang="nl-NL" altLang="nl-NL" dirty="0">
                <a:ea typeface="ＭＳ Ｐゴシック" panose="020B0600070205080204" pitchFamily="34" charset="-128"/>
              </a:rPr>
              <a:t>: https://www.youtube.com/watch?v=laAZuGKxm_w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What is important to pay attention to when you work for a Travel Agency?</a:t>
            </a:r>
            <a:endParaRPr lang="nl-NL" altLang="nl-NL" baseline="0"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baseline="0" dirty="0">
                <a:ea typeface="ＭＳ Ｐゴシック" panose="020B0600070205080204" pitchFamily="34" charset="-128"/>
              </a:rPr>
              <a:t>An expert from a real Travel Agency came in the classroom, and explained how this job works. What you do, what you pay attention to etc.</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baseline="0" dirty="0">
                <a:ea typeface="ＭＳ Ｐゴシック" panose="020B0600070205080204" pitchFamily="34" charset="-128"/>
              </a:rPr>
              <a:t>Students interviewed their teachers about their dream holiday. (They came up with questions, they practiced in interviewing, and  gain insights in someone elses interests when it comes to a perfect holiday. They asked: what kind of journey is it going to be? Relaxing at the beach? Or more adventurous? </a:t>
            </a:r>
          </a:p>
          <a:p>
            <a:pPr marL="171450" indent="-171450" eaLnBrk="1" hangingPunct="1">
              <a:spcBef>
                <a:spcPct val="0"/>
              </a:spcBef>
              <a:buFont typeface="Arial" panose="020B0604020202020204" pitchFamily="34" charset="0"/>
              <a:buChar char="•"/>
            </a:pPr>
            <a:r>
              <a:rPr lang="nl-NL" altLang="nl-NL" baseline="0" dirty="0">
                <a:ea typeface="ＭＳ Ｐゴシック" panose="020B0600070205080204" pitchFamily="34" charset="-128"/>
              </a:rPr>
              <a:t>Students put together a dream holiday for their teacher. A specific country, researching the culture, the citiys you come across, the nature, the wheater, the language etc. </a:t>
            </a:r>
          </a:p>
          <a:p>
            <a:pPr marL="171450" indent="-171450" eaLnBrk="1" hangingPunct="1">
              <a:spcBef>
                <a:spcPct val="0"/>
              </a:spcBef>
              <a:buFont typeface="Arial" panose="020B0604020202020204" pitchFamily="34" charset="0"/>
              <a:buChar char="•"/>
            </a:pPr>
            <a:r>
              <a:rPr lang="nl-NL" altLang="nl-NL" baseline="0" dirty="0">
                <a:ea typeface="ＭＳ Ｐゴシック" panose="020B0600070205080204" pitchFamily="34" charset="-128"/>
              </a:rPr>
              <a:t>They also practiced with budget: what would this holiday cost? What is the teacher prepared to spend? What are the costs for the plane, transportation and a hotel for example?</a:t>
            </a:r>
          </a:p>
          <a:p>
            <a:pPr marL="0" indent="0" eaLnBrk="1" hangingPunct="1">
              <a:spcBef>
                <a:spcPct val="0"/>
              </a:spcBef>
              <a:buFont typeface="Arial" panose="020B0604020202020204" pitchFamily="34" charset="0"/>
              <a:buNone/>
            </a:pPr>
            <a:endParaRPr lang="nl-NL" altLang="nl-NL" baseline="0" dirty="0">
              <a:ea typeface="ＭＳ Ｐゴシック" panose="020B0600070205080204" pitchFamily="34" charset="-128"/>
            </a:endParaRP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DEBE3E7-4DC1-4A5B-83FD-54069CB34DE8}" type="slidenum">
              <a:rPr lang="nl-NL" altLang="nl-NL" smtClean="0"/>
              <a:pPr>
                <a:spcBef>
                  <a:spcPct val="0"/>
                </a:spcBef>
              </a:pPr>
              <a:t>17</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95663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nl-NL" altLang="nl-NL" dirty="0">
                <a:ea typeface="ＭＳ Ｐゴシック" panose="020B0600070205080204" pitchFamily="34" charset="-128"/>
              </a:rPr>
              <a:t>Jan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Fase 4: De oogstfase.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Zoals eerder vermeld, is dit een onderdeel waar veel mensen vergeten op te letten. Het is het deel waar studenten de tijd kunnen nemen om trots te zijn op wat ze hebben bereikt, en hun succes te vieren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Het is ook het moment om na te denken over hoe het proces verliep. Om te kijken naar wat beter of anders kan worden gedaan. Start je een compleet nieuwe cirkel? Of moet je hetzelfde project nog een keer herzien?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err="1">
                <a:ea typeface="ＭＳ Ｐゴシック" panose="020B0600070205080204" pitchFamily="34" charset="-128"/>
              </a:rPr>
              <a:t>Phase</a:t>
            </a:r>
            <a:r>
              <a:rPr lang="nl-NL" altLang="nl-NL" dirty="0">
                <a:ea typeface="ＭＳ Ｐゴシック" panose="020B0600070205080204" pitchFamily="34" charset="-128"/>
              </a:rPr>
              <a:t> 4: The Harvesting Phase.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As mentioned earlyer,</a:t>
            </a:r>
            <a:r>
              <a:rPr lang="nl-NL" altLang="nl-NL" baseline="0" dirty="0">
                <a:ea typeface="ＭＳ Ｐゴシック" panose="020B0600070205080204" pitchFamily="34" charset="-128"/>
              </a:rPr>
              <a:t> this is a part many people forget to pay attention to. It is the part where students can take the time to be proud of what they accomplished, and celebrate their succes…</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It is also the moment to reflect on how the process went. To look at, what can be done better or diffrently. Will you start a completely new circle? Or will you have to revise the same project another time? </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C5DE4F-E1CE-4672-94DF-8F5695C9F6CB}" type="slidenum">
              <a:rPr lang="nl-NL" altLang="nl-NL" smtClean="0"/>
              <a:pPr>
                <a:spcBef>
                  <a:spcPct val="0"/>
                </a:spcBef>
              </a:pPr>
              <a:t>18</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62531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nl-NL" altLang="nl-NL" dirty="0">
                <a:ea typeface="ＭＳ Ｐゴシック" panose="020B0600070205080204" pitchFamily="34" charset="-128"/>
              </a:rPr>
              <a:t>Apolline</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het geval van </a:t>
            </a:r>
            <a:r>
              <a:rPr lang="nl-NL" altLang="nl-NL" dirty="0" err="1">
                <a:ea typeface="ＭＳ Ｐゴシック" panose="020B0600070205080204" pitchFamily="34" charset="-128"/>
              </a:rPr>
              <a:t>Ivvy</a:t>
            </a:r>
            <a:r>
              <a:rPr lang="nl-NL" altLang="nl-NL" dirty="0">
                <a:ea typeface="ＭＳ Ｐゴシック" panose="020B0600070205080204" pitchFamily="34" charset="-128"/>
              </a:rPr>
              <a: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Studenten presenteerden hun leraren droomvakantie, aan de leraren zelf. Dit was ook de evaluatie van het project.</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Resultaten waren: Heel, heel enthousiaste leerlingen. Tot nu toe wilden ze weten of de leraren daadwerkelijk op reis gingen. Docenten hadden een zeer rijk inzicht in de kwaliteiten en vaardigheden van hun studenten, omdat ze verschillende vragen stelden die ze normaal niet zouden stellen.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Deze school heeft, na het zeer positieve resultaat, besloten om zelf meer lessen te transformeren, gebruikmakend van hetzelfde proces van de Sociale</a:t>
            </a:r>
            <a:r>
              <a:rPr lang="nl-NL" altLang="nl-NL" baseline="0" dirty="0">
                <a:ea typeface="ＭＳ Ｐゴシック" panose="020B0600070205080204" pitchFamily="34" charset="-128"/>
              </a:rPr>
              <a:t> Ontwerpcirkel</a:t>
            </a:r>
            <a:r>
              <a:rPr lang="nl-NL" altLang="nl-NL" dirty="0">
                <a:ea typeface="ＭＳ Ｐゴシック" panose="020B0600070205080204" pitchFamily="34" charset="-128"/>
              </a:rPr>
              <a:t>. Ze pakken de lessen aan die niet werken, en ze verbeteren de lessen die dat wel doen.</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De volgende stap zou zijn om deze ervaringen en innovaties buiten de schoolmuren te brengen. Om de overdracht naar buiten te maken. Ook samenwerking met organisaties of initiatieven van buiten de school zijn erg belangrijk. Op die manier kunnen studenten werken aan echte projecten, die betekenis hebben voor de samenleving.</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In the case of Ivvy:</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Students presented</a:t>
            </a:r>
            <a:r>
              <a:rPr lang="nl-NL" altLang="nl-NL" baseline="0" dirty="0">
                <a:ea typeface="ＭＳ Ｐゴシック" panose="020B0600070205080204" pitchFamily="34" charset="-128"/>
              </a:rPr>
              <a:t> their teachers dream holiday, to the teachers themselves. This was also the the examenation of the project.</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Results where: Verry Verry enthousiastic students. Up untill now, they want to know if the teachers actually went on their trip.</a:t>
            </a:r>
            <a:br>
              <a:rPr lang="nl-NL" altLang="nl-NL" baseline="0" dirty="0">
                <a:ea typeface="ＭＳ Ｐゴシック" panose="020B0600070205080204" pitchFamily="34" charset="-128"/>
              </a:rPr>
            </a:br>
            <a:r>
              <a:rPr lang="nl-NL" altLang="nl-NL" baseline="0" dirty="0">
                <a:ea typeface="ＭＳ Ｐゴシック" panose="020B0600070205080204" pitchFamily="34" charset="-128"/>
              </a:rPr>
              <a:t>Teachers had a very rich insight in the qualities en skills of their students, because they asked diffrent questions then they normally would. </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This school has, after the very positive result, decided to transform more lessons themselves, using the same process from the Social Design Circle. They tackle the</a:t>
            </a:r>
            <a:r>
              <a:rPr lang="nl-NL" altLang="nl-NL" baseline="0" dirty="0">
                <a:ea typeface="ＭＳ Ｐゴシック" panose="020B0600070205080204" pitchFamily="34" charset="-128"/>
              </a:rPr>
              <a:t> lessons that are not working, and they improve the ones that do. </a:t>
            </a:r>
            <a:endParaRPr lang="nl-NL" altLang="nl-NL"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The nest step would be to bring these experiences and innovations outside of the school walls. To make the transfer outside. Also cooperating with Organisations, or initiatives from outside the school will be very important. That way, students can work on real projects, that have meaning to society.</a:t>
            </a: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C5DE4F-E1CE-4672-94DF-8F5695C9F6CB}" type="slidenum">
              <a:rPr lang="nl-NL" altLang="nl-NL" smtClean="0"/>
              <a:pPr>
                <a:spcBef>
                  <a:spcPct val="0"/>
                </a:spcBef>
              </a:pPr>
              <a:t>19</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224455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1" dirty="0">
                <a:ea typeface="ＭＳ Ｐゴシック" panose="020B0600070205080204" pitchFamily="34" charset="-128"/>
              </a:rPr>
              <a:t>Samen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l-NL" altLang="nl-NL" sz="1400" b="1"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0" dirty="0">
                <a:ea typeface="ＭＳ Ｐゴシック" panose="020B0600070205080204" pitchFamily="34" charset="-128"/>
              </a:rPr>
              <a:t>De opzet / programma van deze workshop is:</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0" dirty="0">
                <a:ea typeface="ＭＳ Ｐゴシック" panose="020B0600070205080204" pitchFamily="34" charset="-128"/>
              </a:rPr>
              <a:t>Eerst zullen we u in het kort vertellen wat OO 'sH is en wat we in deze stad doen.</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0" dirty="0">
                <a:ea typeface="ＭＳ Ｐゴシック" panose="020B0600070205080204" pitchFamily="34" charset="-128"/>
              </a:rPr>
              <a:t>Daarna zullen we het hebben over de </a:t>
            </a:r>
            <a:r>
              <a:rPr lang="nl-NL" altLang="nl-NL" sz="1400" b="0" dirty="0" err="1">
                <a:ea typeface="ＭＳ Ｐゴシック" panose="020B0600070205080204" pitchFamily="34" charset="-128"/>
              </a:rPr>
              <a:t>Social</a:t>
            </a:r>
            <a:r>
              <a:rPr lang="nl-NL" altLang="nl-NL" sz="1400" b="0" dirty="0">
                <a:ea typeface="ＭＳ Ｐゴシック" panose="020B0600070205080204" pitchFamily="34" charset="-128"/>
              </a:rPr>
              <a:t> Design </a:t>
            </a:r>
            <a:r>
              <a:rPr lang="nl-NL" altLang="nl-NL" sz="1400" b="0" dirty="0" err="1">
                <a:ea typeface="ＭＳ Ｐゴシック" panose="020B0600070205080204" pitchFamily="34" charset="-128"/>
              </a:rPr>
              <a:t>Circle</a:t>
            </a:r>
            <a:r>
              <a:rPr lang="nl-NL" altLang="nl-NL" sz="1400" b="0" dirty="0">
                <a:ea typeface="ＭＳ Ｐゴシック" panose="020B0600070205080204" pitchFamily="34" charset="-128"/>
              </a:rPr>
              <a:t>. Een manier van denken, die ons helpt het onderwijs om te zetten in een meer open structuur.</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1" dirty="0">
                <a:ea typeface="ＭＳ Ｐゴシック" panose="020B0600070205080204" pitchFamily="34" charset="-128"/>
              </a:rPr>
              <a:t>Het doel van de workshop </a:t>
            </a:r>
            <a:r>
              <a:rPr lang="nl-NL" altLang="nl-NL" sz="1400" b="0" dirty="0">
                <a:ea typeface="ＭＳ Ｐゴシック" panose="020B0600070205080204" pitchFamily="34" charset="-128"/>
              </a:rPr>
              <a:t>is: Om je een manier te tonen om je onderwijssysteem / les / programma / project te transformeren in ondernemend leren en het belang bij gepersonaliseerd leren </a:t>
            </a:r>
            <a:r>
              <a:rPr lang="nl-NL" altLang="nl-NL" sz="1400" b="0" dirty="0" err="1">
                <a:ea typeface="ＭＳ Ｐゴシック" panose="020B0600070205080204" pitchFamily="34" charset="-128"/>
              </a:rPr>
              <a:t>leren</a:t>
            </a:r>
            <a:r>
              <a:rPr lang="nl-NL" altLang="nl-NL" sz="1400" b="0" dirty="0">
                <a:ea typeface="ＭＳ Ｐゴシック" panose="020B0600070205080204" pitchFamily="34" charset="-128"/>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1" dirty="0">
                <a:ea typeface="ＭＳ Ｐゴシック" panose="020B0600070205080204" pitchFamily="34" charset="-128"/>
              </a:rPr>
              <a:t>SOOOL:</a:t>
            </a:r>
            <a:r>
              <a:rPr lang="nl-NL" altLang="nl-NL" sz="1400" b="0" dirty="0">
                <a:ea typeface="ＭＳ Ｐゴシック" panose="020B0600070205080204" pitchFamily="34" charset="-128"/>
              </a:rPr>
              <a:t> de woorden hebben geen betekenis in het Engels ;-) </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0" dirty="0">
                <a:ea typeface="ＭＳ Ｐゴシック" panose="020B0600070205080204" pitchFamily="34" charset="-128"/>
              </a:rPr>
              <a:t>Maar dit is waar het op neerkomt: een onderwijsomgeving die socialer is, meer open, waar studenten kunnen leren op een onderzoekende, onderzoekende en ontwerpende manier.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l-NL" altLang="nl-NL" sz="1400" b="1"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l-NL" altLang="nl-NL" sz="1400" b="1" dirty="0">
                <a:ea typeface="ＭＳ Ｐゴシック" panose="020B0600070205080204" pitchFamily="34" charset="-128"/>
              </a:rPr>
              <a:t>Lets take you trough the program of this workshop.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400" dirty="0">
                <a:ea typeface="ＭＳ Ｐゴシック" panose="020B0600070205080204" pitchFamily="34" charset="-128"/>
              </a:rPr>
              <a:t>First, we will tell you in short what OO</a:t>
            </a:r>
            <a:r>
              <a:rPr lang="nl-NL" altLang="nl-NL" sz="1400" baseline="0" dirty="0">
                <a:ea typeface="ＭＳ Ｐゴシック" panose="020B0600070205080204" pitchFamily="34" charset="-128"/>
              </a:rPr>
              <a:t> ‘sH is, and what we do in this city.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400" baseline="0" dirty="0">
                <a:ea typeface="ＭＳ Ｐゴシック" panose="020B0600070205080204" pitchFamily="34" charset="-128"/>
              </a:rPr>
              <a:t>After that, we will talk about the Social Design Circle. A way of thinking, wich helpes us transform Education into a more open structure.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400" b="1" baseline="0" dirty="0">
                <a:ea typeface="ＭＳ Ｐゴシック" panose="020B0600070205080204" pitchFamily="34" charset="-128"/>
              </a:rPr>
              <a:t>Goal of the workshop is</a:t>
            </a:r>
            <a:r>
              <a:rPr lang="nl-NL" altLang="nl-NL" sz="1400" baseline="0" dirty="0">
                <a:ea typeface="ＭＳ Ｐゴシック" panose="020B0600070205080204" pitchFamily="34" charset="-128"/>
              </a:rPr>
              <a:t>: To show you a way how to transform your education system/lesson/program/project into </a:t>
            </a:r>
            <a:r>
              <a:rPr lang="nl-NL" altLang="nl-NL" sz="1400" baseline="0" dirty="0" err="1">
                <a:ea typeface="ＭＳ Ｐゴシック" panose="020B0600070205080204" pitchFamily="34" charset="-128"/>
              </a:rPr>
              <a:t>entrepreneurial</a:t>
            </a:r>
            <a:r>
              <a:rPr lang="nl-NL" altLang="nl-NL" sz="1400" baseline="0" dirty="0">
                <a:ea typeface="ＭＳ Ｐゴシック" panose="020B0600070205080204" pitchFamily="34" charset="-128"/>
              </a:rPr>
              <a:t> </a:t>
            </a:r>
            <a:r>
              <a:rPr lang="nl-NL" altLang="nl-NL" sz="1400" baseline="0" dirty="0" err="1">
                <a:ea typeface="ＭＳ Ｐゴシック" panose="020B0600070205080204" pitchFamily="34" charset="-128"/>
              </a:rPr>
              <a:t>learning</a:t>
            </a:r>
            <a:r>
              <a:rPr lang="nl-NL" altLang="nl-NL" sz="1400" baseline="0" dirty="0">
                <a:ea typeface="ＭＳ Ｐゴシック" panose="020B0600070205080204" pitchFamily="34" charset="-128"/>
              </a:rPr>
              <a:t> en het belang bij gepersonaliseerd leren.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sz="1400" b="1" baseline="0" dirty="0">
                <a:ea typeface="ＭＳ Ｐゴシック" panose="020B0600070205080204" pitchFamily="34" charset="-128"/>
              </a:rPr>
              <a:t>SOOOL </a:t>
            </a:r>
            <a:r>
              <a:rPr lang="nl-NL" altLang="nl-NL" sz="1400" baseline="0" dirty="0">
                <a:ea typeface="ＭＳ Ｐゴシック" panose="020B0600070205080204" pitchFamily="34" charset="-128"/>
              </a:rPr>
              <a:t>: the words have no meaning in English ;-) </a:t>
            </a:r>
            <a:br>
              <a:rPr lang="nl-NL" altLang="nl-NL" sz="1400" baseline="0" dirty="0">
                <a:ea typeface="ＭＳ Ｐゴシック" panose="020B0600070205080204" pitchFamily="34" charset="-128"/>
              </a:rPr>
            </a:br>
            <a:r>
              <a:rPr lang="nl-NL" altLang="nl-NL" sz="1400" baseline="0" dirty="0">
                <a:ea typeface="ＭＳ Ｐゴシック" panose="020B0600070205080204" pitchFamily="34" charset="-128"/>
              </a:rPr>
              <a:t>But this is what it comes down to: An education environment that is more social, more open, where students can learn in a exploring, researching and a designing manner.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NL" altLang="nl-NL"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2</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193879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 Skippen bij tijdgebrek.</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r>
              <a:rPr lang="nl-NL" altLang="nl-NL" baseline="0" dirty="0">
                <a:ea typeface="ＭＳ Ｐゴシック" panose="020B0600070205080204" pitchFamily="34" charset="-128"/>
              </a:rPr>
              <a:t>We hebben een voorbeeld / een casus laten zien, het reisbureau van IVVY.</a:t>
            </a:r>
          </a:p>
          <a:p>
            <a:pPr eaLnBrk="1" hangingPunct="1">
              <a:spcBef>
                <a:spcPct val="0"/>
              </a:spcBef>
            </a:pPr>
            <a:r>
              <a:rPr lang="nl-NL" altLang="nl-NL" baseline="0" dirty="0">
                <a:ea typeface="ＭＳ Ｐゴシック" panose="020B0600070205080204" pitchFamily="34" charset="-128"/>
              </a:rPr>
              <a:t>We hebben niet gesproken over 21</a:t>
            </a:r>
            <a:r>
              <a:rPr lang="nl-NL" altLang="nl-NL" baseline="30000" dirty="0">
                <a:ea typeface="ＭＳ Ｐゴシック" panose="020B0600070205080204" pitchFamily="34" charset="-128"/>
              </a:rPr>
              <a:t>e</a:t>
            </a:r>
            <a:r>
              <a:rPr lang="nl-NL" altLang="nl-NL" baseline="0" dirty="0">
                <a:ea typeface="ＭＳ Ｐゴシック" panose="020B0600070205080204" pitchFamily="34" charset="-128"/>
              </a:rPr>
              <a:t> </a:t>
            </a:r>
            <a:r>
              <a:rPr lang="nl-NL" altLang="nl-NL" baseline="0" dirty="0" err="1">
                <a:ea typeface="ＭＳ Ｐゴシック" panose="020B0600070205080204" pitchFamily="34" charset="-128"/>
              </a:rPr>
              <a:t>century</a:t>
            </a:r>
            <a:r>
              <a:rPr lang="nl-NL" altLang="nl-NL" baseline="0" dirty="0">
                <a:ea typeface="ＭＳ Ｐゴシック" panose="020B0600070205080204" pitchFamily="34" charset="-128"/>
              </a:rPr>
              <a:t> skills.</a:t>
            </a:r>
          </a:p>
          <a:p>
            <a:pPr eaLnBrk="1" hangingPunct="1">
              <a:spcBef>
                <a:spcPct val="0"/>
              </a:spcBef>
            </a:pPr>
            <a:r>
              <a:rPr lang="nl-NL" altLang="nl-NL" baseline="0" dirty="0">
                <a:ea typeface="ＭＳ Ｐゴシック" panose="020B0600070205080204" pitchFamily="34" charset="-128"/>
              </a:rPr>
              <a:t>Opdracht: welke van deze skills heb je nu gezien of gehoord?</a:t>
            </a: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endParaRPr lang="nl-NL" altLang="nl-NL" baseline="0" dirty="0">
              <a:ea typeface="ＭＳ Ｐゴシック" panose="020B0600070205080204" pitchFamily="34" charset="-128"/>
            </a:endParaRP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We</a:t>
            </a:r>
            <a:r>
              <a:rPr lang="nl-NL" altLang="nl-NL" baseline="0" dirty="0">
                <a:ea typeface="ＭＳ Ｐゴシック" panose="020B0600070205080204" pitchFamily="34" charset="-128"/>
              </a:rPr>
              <a:t> gave you an example how to use the Social Design Circle. </a:t>
            </a:r>
          </a:p>
          <a:p>
            <a:pPr eaLnBrk="1" hangingPunct="1">
              <a:spcBef>
                <a:spcPct val="0"/>
              </a:spcBef>
            </a:pPr>
            <a:r>
              <a:rPr lang="nl-NL" altLang="nl-NL" baseline="0" dirty="0">
                <a:ea typeface="ＭＳ Ｐゴシック" panose="020B0600070205080204" pitchFamily="34" charset="-128"/>
              </a:rPr>
              <a:t>What we did not talk about, were the 21st Century skills. However, they were defenetly there in our story. </a:t>
            </a:r>
          </a:p>
          <a:p>
            <a:pPr eaLnBrk="1" hangingPunct="1">
              <a:spcBef>
                <a:spcPct val="0"/>
              </a:spcBef>
            </a:pPr>
            <a:r>
              <a:rPr lang="nl-NL" altLang="nl-NL" baseline="0" dirty="0">
                <a:ea typeface="ＭＳ Ｐゴシック" panose="020B0600070205080204" pitchFamily="34" charset="-128"/>
              </a:rPr>
              <a:t>Do you see wich ones the sudents and the teachers used during this project?</a:t>
            </a:r>
            <a:endParaRPr lang="nl-NL" altLang="nl-NL" dirty="0">
              <a:ea typeface="ＭＳ Ｐゴシック" panose="020B0600070205080204" pitchFamily="34" charset="-128"/>
            </a:endParaRPr>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A5DA30-DDB8-415E-AB10-4CF49D383540}" type="slidenum">
              <a:rPr lang="nl-NL" altLang="nl-NL" smtClean="0"/>
              <a:pPr>
                <a:spcBef>
                  <a:spcPct val="0"/>
                </a:spcBef>
              </a:pPr>
              <a:t>20</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128721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ea typeface="ＭＳ Ｐゴシック" panose="020B0600070205080204" pitchFamily="34" charset="-128"/>
            </a:endParaRPr>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826F94-D872-439B-92D3-D285FA9C94D6}" type="slidenum">
              <a:rPr lang="nl-NL" altLang="nl-NL" smtClean="0"/>
              <a:pPr>
                <a:spcBef>
                  <a:spcPct val="0"/>
                </a:spcBef>
              </a:pPr>
              <a:t>21</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2026137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Onze</a:t>
            </a:r>
            <a:r>
              <a:rPr lang="en-US" dirty="0"/>
              <a:t> </a:t>
            </a:r>
            <a:r>
              <a:rPr lang="en-US" dirty="0" err="1"/>
              <a:t>maildressen</a:t>
            </a:r>
            <a:r>
              <a:rPr lang="en-US" dirty="0"/>
              <a:t> </a:t>
            </a:r>
            <a:r>
              <a:rPr lang="en-US" dirty="0" err="1"/>
              <a:t>toevoegen</a:t>
            </a:r>
            <a:r>
              <a:rPr lang="en-US" dirty="0"/>
              <a:t>////</a:t>
            </a:r>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22</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326992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23</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103703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a:ea typeface="ＭＳ Ｐゴシック" panose="020B0600070205080204" pitchFamily="34" charset="-128"/>
              </a:rPr>
              <a:t>Samen</a:t>
            </a:r>
          </a:p>
          <a:p>
            <a:pPr eaLnBrk="1" hangingPunct="1">
              <a:spcBef>
                <a:spcPct val="0"/>
              </a:spcBef>
            </a:pPr>
            <a:endParaRPr lang="nl-NL" altLang="nl-NL" b="1" dirty="0">
              <a:ea typeface="ＭＳ Ｐゴシック" panose="020B0600070205080204" pitchFamily="34" charset="-128"/>
            </a:endParaRPr>
          </a:p>
          <a:p>
            <a:pPr eaLnBrk="1" hangingPunct="1">
              <a:spcBef>
                <a:spcPct val="0"/>
              </a:spcBef>
            </a:pPr>
            <a:r>
              <a:rPr lang="nl-NL" altLang="nl-NL" b="1" dirty="0" err="1">
                <a:ea typeface="ＭＳ Ｐゴシック" panose="020B0600070205080204" pitchFamily="34" charset="-128"/>
              </a:rPr>
              <a:t>Let’s</a:t>
            </a:r>
            <a:r>
              <a:rPr lang="nl-NL" altLang="nl-NL" b="1" dirty="0">
                <a:ea typeface="ＭＳ Ｐゴシック" panose="020B0600070205080204" pitchFamily="34" charset="-128"/>
              </a:rPr>
              <a:t> introduce ourselves! </a:t>
            </a:r>
          </a:p>
          <a:p>
            <a:pPr eaLnBrk="1" hangingPunct="1">
              <a:spcBef>
                <a:spcPct val="0"/>
              </a:spcBef>
            </a:pPr>
            <a:endParaRPr lang="nl-NL" altLang="nl-NL" dirty="0">
              <a:ea typeface="ＭＳ Ｐゴシック" panose="020B0600070205080204" pitchFamily="34" charset="-128"/>
            </a:endParaRPr>
          </a:p>
          <a:p>
            <a:pPr eaLnBrk="1" hangingPunct="1">
              <a:spcBef>
                <a:spcPct val="0"/>
              </a:spcBef>
            </a:pPr>
            <a:r>
              <a:rPr lang="nl-NL" altLang="nl-NL" dirty="0">
                <a:ea typeface="ＭＳ Ｐゴシック" panose="020B0600070205080204" pitchFamily="34" charset="-128"/>
              </a:rPr>
              <a:t>(een iemand even kort aanwijzen wie er aanwezig zijn in het lokaal)</a:t>
            </a:r>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42609A-235F-4D22-A07D-FA9BD18A8FB8}" type="slidenum">
              <a:rPr lang="nl-NL" altLang="nl-NL" smtClean="0"/>
              <a:pPr>
                <a:spcBef>
                  <a:spcPct val="0"/>
                </a:spcBef>
              </a:pPr>
              <a:t>3</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248926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a:ea typeface="ＭＳ Ｐゴシック" panose="020B0600070205080204" pitchFamily="34" charset="-128"/>
              </a:rPr>
              <a:t>Apolline ///  </a:t>
            </a:r>
            <a:r>
              <a:rPr lang="en-US" altLang="nl-NL" dirty="0" err="1">
                <a:ea typeface="ＭＳ Ｐゴシック" panose="020B0600070205080204" pitchFamily="34" charset="-128"/>
              </a:rPr>
              <a:t>dit</a:t>
            </a:r>
            <a:r>
              <a:rPr lang="en-US" altLang="nl-NL" dirty="0">
                <a:ea typeface="ＭＳ Ｐゴシック" panose="020B0600070205080204" pitchFamily="34" charset="-128"/>
              </a:rPr>
              <a:t> </a:t>
            </a:r>
            <a:r>
              <a:rPr lang="en-US" altLang="nl-NL" dirty="0" err="1">
                <a:ea typeface="ＭＳ Ｐゴシック" panose="020B0600070205080204" pitchFamily="34" charset="-128"/>
              </a:rPr>
              <a:t>kan</a:t>
            </a:r>
            <a:r>
              <a:rPr lang="en-US" altLang="nl-NL" dirty="0">
                <a:ea typeface="ＭＳ Ｐゴシック" panose="020B0600070205080204" pitchFamily="34" charset="-128"/>
              </a:rPr>
              <a:t> </a:t>
            </a:r>
            <a:r>
              <a:rPr lang="en-US" altLang="nl-NL" dirty="0" err="1">
                <a:ea typeface="ＭＳ Ｐゴシック" panose="020B0600070205080204" pitchFamily="34" charset="-128"/>
              </a:rPr>
              <a:t>eventueel</a:t>
            </a:r>
            <a:r>
              <a:rPr lang="en-US" altLang="nl-NL" dirty="0">
                <a:ea typeface="ＭＳ Ｐゴシック" panose="020B0600070205080204" pitchFamily="34" charset="-128"/>
              </a:rPr>
              <a:t> </a:t>
            </a:r>
            <a:r>
              <a:rPr lang="en-US" altLang="nl-NL" dirty="0" err="1">
                <a:ea typeface="ＭＳ Ｐゴシック" panose="020B0600070205080204" pitchFamily="34" charset="-128"/>
              </a:rPr>
              <a:t>overgeslagen</a:t>
            </a:r>
            <a:r>
              <a:rPr lang="en-US" altLang="nl-NL" dirty="0">
                <a:ea typeface="ＭＳ Ｐゴシック" panose="020B0600070205080204" pitchFamily="34" charset="-128"/>
              </a:rPr>
              <a:t> </a:t>
            </a:r>
            <a:r>
              <a:rPr lang="en-US" altLang="nl-NL" dirty="0" err="1">
                <a:ea typeface="ＭＳ Ｐゴシック" panose="020B0600070205080204" pitchFamily="34" charset="-128"/>
              </a:rPr>
              <a:t>worden</a:t>
            </a:r>
            <a:endParaRPr lang="en-US" altLang="nl-NL" dirty="0">
              <a:ea typeface="ＭＳ Ｐゴシック" panose="020B0600070205080204" pitchFamily="34" charset="-128"/>
            </a:endParaRPr>
          </a:p>
          <a:p>
            <a:pPr eaLnBrk="1" hangingPunct="1">
              <a:spcBef>
                <a:spcPct val="0"/>
              </a:spcBef>
            </a:pPr>
            <a:endParaRPr lang="en-US" altLang="nl-NL" dirty="0">
              <a:ea typeface="ＭＳ Ｐゴシック" panose="020B0600070205080204" pitchFamily="34" charset="-128"/>
            </a:endParaRPr>
          </a:p>
          <a:p>
            <a:pPr eaLnBrk="1" hangingPunct="1">
              <a:spcBef>
                <a:spcPct val="0"/>
              </a:spcBef>
            </a:pPr>
            <a:r>
              <a:rPr lang="en-US" altLang="nl-NL" b="1" dirty="0">
                <a:ea typeface="ＭＳ Ｐゴシック" panose="020B0600070205080204" pitchFamily="34" charset="-128"/>
              </a:rPr>
              <a:t>2 </a:t>
            </a:r>
            <a:r>
              <a:rPr lang="en-US" altLang="nl-NL" b="1" dirty="0" err="1">
                <a:ea typeface="ＭＳ Ｐゴシック" panose="020B0600070205080204" pitchFamily="34" charset="-128"/>
              </a:rPr>
              <a:t>keer</a:t>
            </a:r>
            <a:r>
              <a:rPr lang="en-US" altLang="nl-NL" b="1" dirty="0">
                <a:ea typeface="ＭＳ Ｐゴシック" panose="020B0600070205080204" pitchFamily="34" charset="-128"/>
              </a:rPr>
              <a:t> 30 </a:t>
            </a:r>
            <a:r>
              <a:rPr lang="en-US" altLang="nl-NL" b="1" dirty="0" err="1">
                <a:ea typeface="ＭＳ Ｐゴシック" panose="020B0600070205080204" pitchFamily="34" charset="-128"/>
              </a:rPr>
              <a:t>seconden</a:t>
            </a:r>
            <a:r>
              <a:rPr lang="en-US" altLang="nl-NL" b="1" dirty="0">
                <a:ea typeface="ＭＳ Ｐゴシック" panose="020B0600070205080204" pitchFamily="34" charset="-128"/>
              </a:rPr>
              <a:t>! </a:t>
            </a:r>
          </a:p>
          <a:p>
            <a:pPr eaLnBrk="1" hangingPunct="1">
              <a:spcBef>
                <a:spcPct val="0"/>
              </a:spcBef>
            </a:pPr>
            <a:endParaRPr lang="en-US" altLang="nl-NL" b="1" dirty="0">
              <a:ea typeface="ＭＳ Ｐゴシック" panose="020B0600070205080204" pitchFamily="34" charset="-128"/>
            </a:endParaRPr>
          </a:p>
          <a:p>
            <a:pPr eaLnBrk="1" hangingPunct="1">
              <a:spcBef>
                <a:spcPct val="0"/>
              </a:spcBef>
            </a:pPr>
            <a:r>
              <a:rPr lang="en-US" altLang="nl-NL" b="0" dirty="0" err="1">
                <a:ea typeface="ＭＳ Ｐゴシック" panose="020B0600070205080204" pitchFamily="34" charset="-128"/>
              </a:rPr>
              <a:t>Stel</a:t>
            </a:r>
            <a:r>
              <a:rPr lang="en-US" altLang="nl-NL" b="0" dirty="0">
                <a:ea typeface="ＭＳ Ｐゴシック" panose="020B0600070205080204" pitchFamily="34" charset="-128"/>
              </a:rPr>
              <a:t> je aan je </a:t>
            </a:r>
            <a:r>
              <a:rPr lang="en-US" altLang="nl-NL" b="0" dirty="0" err="1">
                <a:ea typeface="ＭＳ Ｐゴシック" panose="020B0600070205080204" pitchFamily="34" charset="-128"/>
              </a:rPr>
              <a:t>buurman</a:t>
            </a:r>
            <a:r>
              <a:rPr lang="en-US" altLang="nl-NL" b="0" dirty="0">
                <a:ea typeface="ＭＳ Ｐゴシック" panose="020B0600070205080204" pitchFamily="34" charset="-128"/>
              </a:rPr>
              <a:t> of </a:t>
            </a:r>
            <a:r>
              <a:rPr lang="en-US" altLang="nl-NL" b="0" dirty="0" err="1">
                <a:ea typeface="ＭＳ Ｐゴシック" panose="020B0600070205080204" pitchFamily="34" charset="-128"/>
              </a:rPr>
              <a:t>buurvrouw</a:t>
            </a:r>
            <a:r>
              <a:rPr lang="en-US" altLang="nl-NL" b="0" dirty="0">
                <a:ea typeface="ＭＳ Ｐゴシック" panose="020B0600070205080204" pitchFamily="34" charset="-128"/>
              </a:rPr>
              <a:t> </a:t>
            </a:r>
            <a:r>
              <a:rPr lang="en-US" altLang="nl-NL" b="0" dirty="0" err="1">
                <a:ea typeface="ＭＳ Ｐゴシック" panose="020B0600070205080204" pitchFamily="34" charset="-128"/>
              </a:rPr>
              <a:t>voor</a:t>
            </a:r>
            <a:r>
              <a:rPr lang="en-US" altLang="nl-NL" b="0" dirty="0">
                <a:ea typeface="ＭＳ Ｐゴシック" panose="020B0600070205080204" pitchFamily="34" charset="-128"/>
              </a:rPr>
              <a:t>. Het is </a:t>
            </a:r>
            <a:r>
              <a:rPr lang="en-US" altLang="nl-NL" b="0" dirty="0" err="1">
                <a:ea typeface="ＭＳ Ｐゴシック" panose="020B0600070205080204" pitchFamily="34" charset="-128"/>
              </a:rPr>
              <a:t>goed</a:t>
            </a:r>
            <a:r>
              <a:rPr lang="en-US" altLang="nl-NL" b="0" dirty="0">
                <a:ea typeface="ＭＳ Ｐゴシック" panose="020B0600070205080204" pitchFamily="34" charset="-128"/>
              </a:rPr>
              <a:t> om </a:t>
            </a:r>
            <a:r>
              <a:rPr lang="en-US" altLang="nl-NL" b="0" dirty="0" err="1">
                <a:ea typeface="ＭＳ Ｐゴシック" panose="020B0600070205080204" pitchFamily="34" charset="-128"/>
              </a:rPr>
              <a:t>te</a:t>
            </a:r>
            <a:r>
              <a:rPr lang="en-US" altLang="nl-NL" b="0" dirty="0">
                <a:ea typeface="ＭＳ Ｐゴシック" panose="020B0600070205080204" pitchFamily="34" charset="-128"/>
              </a:rPr>
              <a:t> </a:t>
            </a:r>
            <a:r>
              <a:rPr lang="en-US" altLang="nl-NL" b="0" dirty="0" err="1">
                <a:ea typeface="ＭＳ Ｐゴシック" panose="020B0600070205080204" pitchFamily="34" charset="-128"/>
              </a:rPr>
              <a:t>weten</a:t>
            </a:r>
            <a:r>
              <a:rPr lang="en-US" altLang="nl-NL" b="0" dirty="0">
                <a:ea typeface="ＭＳ Ｐゴシック" panose="020B0600070205080204" pitchFamily="34" charset="-128"/>
              </a:rPr>
              <a:t> </a:t>
            </a:r>
            <a:r>
              <a:rPr lang="en-US" altLang="nl-NL" b="0" dirty="0" err="1">
                <a:ea typeface="ＭＳ Ｐゴシック" panose="020B0600070205080204" pitchFamily="34" charset="-128"/>
              </a:rPr>
              <a:t>wie</a:t>
            </a:r>
            <a:r>
              <a:rPr lang="en-US" altLang="nl-NL" b="0" dirty="0">
                <a:ea typeface="ＭＳ Ｐゴシック" panose="020B0600070205080204" pitchFamily="34" charset="-128"/>
              </a:rPr>
              <a:t> </a:t>
            </a:r>
            <a:r>
              <a:rPr lang="en-US" altLang="nl-NL" b="0" dirty="0" err="1">
                <a:ea typeface="ＭＳ Ｐゴシック" panose="020B0600070205080204" pitchFamily="34" charset="-128"/>
              </a:rPr>
              <a:t>er</a:t>
            </a:r>
            <a:r>
              <a:rPr lang="en-US" altLang="nl-NL" b="0" dirty="0">
                <a:ea typeface="ＭＳ Ｐゴシック" panose="020B0600070205080204" pitchFamily="34" charset="-128"/>
              </a:rPr>
              <a:t> </a:t>
            </a:r>
            <a:r>
              <a:rPr lang="en-US" altLang="nl-NL" b="0" dirty="0" err="1">
                <a:ea typeface="ＭＳ Ｐゴシック" panose="020B0600070205080204" pitchFamily="34" charset="-128"/>
              </a:rPr>
              <a:t>naast</a:t>
            </a:r>
            <a:r>
              <a:rPr lang="en-US" altLang="nl-NL" b="0" dirty="0">
                <a:ea typeface="ＭＳ Ｐゴシック" panose="020B0600070205080204" pitchFamily="34" charset="-128"/>
              </a:rPr>
              <a:t> je zit. De</a:t>
            </a:r>
            <a:r>
              <a:rPr lang="en-US" altLang="nl-NL" b="0" baseline="0" dirty="0">
                <a:ea typeface="ＭＳ Ｐゴシック" panose="020B0600070205080204" pitchFamily="34" charset="-128"/>
              </a:rPr>
              <a:t> </a:t>
            </a:r>
            <a:r>
              <a:rPr lang="en-US" altLang="nl-NL" b="0" baseline="0" dirty="0" err="1">
                <a:ea typeface="ＭＳ Ｐゴシック" panose="020B0600070205080204" pitchFamily="34" charset="-128"/>
              </a:rPr>
              <a:t>sfeer</a:t>
            </a:r>
            <a:r>
              <a:rPr lang="en-US" altLang="nl-NL" b="0" baseline="0" dirty="0">
                <a:ea typeface="ＭＳ Ｐゴシック" panose="020B0600070205080204" pitchFamily="34" charset="-128"/>
              </a:rPr>
              <a:t> </a:t>
            </a:r>
            <a:r>
              <a:rPr lang="en-US" altLang="nl-NL" b="0" baseline="0" dirty="0" err="1">
                <a:ea typeface="ＭＳ Ｐゴシック" panose="020B0600070205080204" pitchFamily="34" charset="-128"/>
              </a:rPr>
              <a:t>zal</a:t>
            </a:r>
            <a:r>
              <a:rPr lang="en-US" altLang="nl-NL" b="0" baseline="0" dirty="0">
                <a:ea typeface="ＭＳ Ｐゴシック" panose="020B0600070205080204" pitchFamily="34" charset="-128"/>
              </a:rPr>
              <a:t> </a:t>
            </a:r>
            <a:r>
              <a:rPr lang="en-US" altLang="nl-NL" b="0" baseline="0" dirty="0" err="1">
                <a:ea typeface="ＭＳ Ｐゴシック" panose="020B0600070205080204" pitchFamily="34" charset="-128"/>
              </a:rPr>
              <a:t>veranderen</a:t>
            </a:r>
            <a:r>
              <a:rPr lang="en-US" altLang="nl-NL" b="0" baseline="0" dirty="0">
                <a:ea typeface="ＭＳ Ｐゴシック" panose="020B0600070205080204" pitchFamily="34" charset="-128"/>
              </a:rPr>
              <a:t>. </a:t>
            </a:r>
            <a:r>
              <a:rPr lang="en-US" altLang="nl-NL" b="0" baseline="0" dirty="0" err="1">
                <a:ea typeface="ＭＳ Ｐゴシック" panose="020B0600070205080204" pitchFamily="34" charset="-128"/>
              </a:rPr>
              <a:t>Mogelijk</a:t>
            </a:r>
            <a:r>
              <a:rPr lang="en-US" altLang="nl-NL" b="0" baseline="0" dirty="0">
                <a:ea typeface="ＭＳ Ｐゴシック" panose="020B0600070205080204" pitchFamily="34" charset="-128"/>
              </a:rPr>
              <a:t> leer je nog </a:t>
            </a:r>
            <a:r>
              <a:rPr lang="en-US" altLang="nl-NL" b="0" baseline="0" dirty="0" err="1">
                <a:ea typeface="ＭＳ Ｐゴシック" panose="020B0600070205080204" pitchFamily="34" charset="-128"/>
              </a:rPr>
              <a:t>iets</a:t>
            </a:r>
            <a:r>
              <a:rPr lang="en-US" altLang="nl-NL" b="0" baseline="0" dirty="0">
                <a:ea typeface="ＭＳ Ｐゴシック" panose="020B0600070205080204" pitchFamily="34" charset="-128"/>
              </a:rPr>
              <a:t> van </a:t>
            </a:r>
            <a:r>
              <a:rPr lang="en-US" altLang="nl-NL" b="0" baseline="0" dirty="0" err="1">
                <a:ea typeface="ＭＳ Ｐゴシック" panose="020B0600070205080204" pitchFamily="34" charset="-128"/>
              </a:rPr>
              <a:t>elkaar</a:t>
            </a:r>
            <a:r>
              <a:rPr lang="en-US" altLang="nl-NL" b="0" baseline="0" dirty="0">
                <a:ea typeface="ＭＳ Ｐゴシック" panose="020B0600070205080204" pitchFamily="34" charset="-128"/>
              </a:rPr>
              <a:t>.</a:t>
            </a:r>
            <a:endParaRPr lang="en-US" altLang="nl-NL" b="0" dirty="0">
              <a:ea typeface="ＭＳ Ｐゴシック" panose="020B0600070205080204" pitchFamily="34" charset="-128"/>
            </a:endParaRPr>
          </a:p>
          <a:p>
            <a:pPr eaLnBrk="1" hangingPunct="1">
              <a:spcBef>
                <a:spcPct val="0"/>
              </a:spcBef>
            </a:pPr>
            <a:endParaRPr lang="en-US" altLang="nl-NL" b="1" dirty="0">
              <a:ea typeface="ＭＳ Ｐゴシック" panose="020B0600070205080204" pitchFamily="34" charset="-128"/>
            </a:endParaRPr>
          </a:p>
          <a:p>
            <a:pPr eaLnBrk="1" hangingPunct="1">
              <a:spcBef>
                <a:spcPct val="0"/>
              </a:spcBef>
            </a:pPr>
            <a:r>
              <a:rPr lang="en-US" altLang="nl-NL" b="1" dirty="0">
                <a:ea typeface="ＭＳ Ｐゴシック" panose="020B0600070205080204" pitchFamily="34" charset="-128"/>
              </a:rPr>
              <a:t>And now: </a:t>
            </a:r>
            <a:r>
              <a:rPr lang="en-US" altLang="nl-NL" b="0" dirty="0">
                <a:ea typeface="ＭＳ Ｐゴシック" panose="020B0600070205080204" pitchFamily="34" charset="-128"/>
              </a:rPr>
              <a:t>introduce yourselves! It is good to know who you’re sitting next to. Who knows, you might learn</a:t>
            </a:r>
            <a:r>
              <a:rPr lang="en-US" altLang="nl-NL" b="0" baseline="0" dirty="0">
                <a:ea typeface="ＭＳ Ｐゴシック" panose="020B0600070205080204" pitchFamily="34" charset="-128"/>
              </a:rPr>
              <a:t> something from each other today…</a:t>
            </a:r>
            <a:endParaRPr lang="en-US" altLang="nl-NL" b="0" dirty="0">
              <a:ea typeface="ＭＳ Ｐゴシック" panose="020B0600070205080204" pitchFamily="34" charset="-128"/>
            </a:endParaRP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6F7331-282D-410B-92B6-83B17536B0BD}" type="slidenum">
              <a:rPr lang="nl-NL" altLang="nl-NL" smtClean="0"/>
              <a:pPr>
                <a:spcBef>
                  <a:spcPct val="0"/>
                </a:spcBef>
              </a:pPr>
              <a:t>4</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163429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dirty="0">
                <a:solidFill>
                  <a:schemeClr val="bg1"/>
                </a:solidFill>
              </a:rPr>
              <a:t>Jan </a:t>
            </a:r>
          </a:p>
          <a:p>
            <a:endParaRPr lang="en-US" sz="1200" b="1" i="1" dirty="0">
              <a:solidFill>
                <a:schemeClr val="bg1"/>
              </a:solidFill>
            </a:endParaRPr>
          </a:p>
          <a:p>
            <a:r>
              <a:rPr lang="en-US" sz="1200" b="1" i="1" dirty="0">
                <a:solidFill>
                  <a:schemeClr val="bg1"/>
                </a:solidFill>
              </a:rPr>
              <a:t>Wat is ‘Ondernemend Onderwijs ‘sH’? </a:t>
            </a:r>
          </a:p>
          <a:p>
            <a:endParaRPr lang="en-US" sz="1200" b="1" i="1" dirty="0">
              <a:solidFill>
                <a:schemeClr val="bg1"/>
              </a:solidFill>
            </a:endParaRPr>
          </a:p>
          <a:p>
            <a:r>
              <a:rPr lang="nl-NL" sz="1200" b="0" i="0" baseline="0" dirty="0">
                <a:solidFill>
                  <a:schemeClr val="bg1"/>
                </a:solidFill>
              </a:rPr>
              <a:t>Ondernemend Onderwijs, of </a:t>
            </a:r>
            <a:r>
              <a:rPr lang="nl-NL" sz="1200" b="0" i="0" baseline="0" dirty="0" err="1">
                <a:solidFill>
                  <a:schemeClr val="bg1"/>
                </a:solidFill>
              </a:rPr>
              <a:t>Entrepreneurial</a:t>
            </a:r>
            <a:r>
              <a:rPr lang="nl-NL" sz="1200" b="0" i="0" baseline="0" dirty="0">
                <a:solidFill>
                  <a:schemeClr val="bg1"/>
                </a:solidFill>
              </a:rPr>
              <a:t> </a:t>
            </a:r>
            <a:r>
              <a:rPr lang="nl-NL" sz="1200" b="0" i="0" baseline="0" dirty="0" err="1">
                <a:solidFill>
                  <a:schemeClr val="bg1"/>
                </a:solidFill>
              </a:rPr>
              <a:t>Education</a:t>
            </a:r>
            <a:r>
              <a:rPr lang="nl-NL" sz="1200" b="0" i="0" baseline="0" dirty="0">
                <a:solidFill>
                  <a:schemeClr val="bg1"/>
                </a:solidFill>
              </a:rPr>
              <a:t>, is een netwerkorganisatie in de stad 's-Hertogenbosch.</a:t>
            </a:r>
          </a:p>
          <a:p>
            <a:endParaRPr lang="nl-NL" sz="1200" b="0" i="0" baseline="0" dirty="0">
              <a:solidFill>
                <a:schemeClr val="bg1"/>
              </a:solidFill>
            </a:endParaRPr>
          </a:p>
          <a:p>
            <a:r>
              <a:rPr lang="nl-NL" sz="1200" b="1" i="0" baseline="0" dirty="0">
                <a:solidFill>
                  <a:schemeClr val="bg1"/>
                </a:solidFill>
              </a:rPr>
              <a:t>Waarom</a:t>
            </a:r>
            <a:r>
              <a:rPr lang="nl-NL" sz="1200" b="0" i="0" baseline="0" dirty="0">
                <a:solidFill>
                  <a:schemeClr val="bg1"/>
                </a:solidFill>
              </a:rPr>
              <a:t>: we zijn 5 jaar geleden begonnen, vanwege de vraag van onze gemeente: hoe kunnen we actievere en ondernemende burgers creëren? En hoe kan onderwijs helpen om dat te realiseren? Wij geloven in het onderwijzen van kinderen (en leraren / ouders) om een ​​ondernemersmentaliteit te hebben. Het gaat niet om ondernemer zijn, maar om een ​​</a:t>
            </a:r>
            <a:r>
              <a:rPr lang="nl-NL" sz="1200" b="0" i="0" baseline="0" dirty="0" err="1">
                <a:solidFill>
                  <a:schemeClr val="bg1"/>
                </a:solidFill>
              </a:rPr>
              <a:t>mindset</a:t>
            </a:r>
            <a:r>
              <a:rPr lang="nl-NL" sz="1200" b="0" i="0" baseline="0" dirty="0">
                <a:solidFill>
                  <a:schemeClr val="bg1"/>
                </a:solidFill>
              </a:rPr>
              <a:t> die opener en verstandiger is voor nieuwe kansen. Daarom zullen ze beter zijn toegerust voor de arbeidsmarkt van morgen.</a:t>
            </a:r>
          </a:p>
          <a:p>
            <a:endParaRPr lang="nl-NL" sz="1200" b="1" i="0" baseline="0" dirty="0">
              <a:solidFill>
                <a:schemeClr val="bg1"/>
              </a:solidFill>
            </a:endParaRPr>
          </a:p>
          <a:p>
            <a:r>
              <a:rPr lang="nl-NL" sz="1200" b="1" i="0" baseline="0" dirty="0">
                <a:solidFill>
                  <a:schemeClr val="bg1"/>
                </a:solidFill>
              </a:rPr>
              <a:t>Hoe</a:t>
            </a:r>
            <a:r>
              <a:rPr lang="nl-NL" sz="1200" b="0" i="0" baseline="0" dirty="0">
                <a:solidFill>
                  <a:schemeClr val="bg1"/>
                </a:solidFill>
              </a:rPr>
              <a:t>: Bij alles wat we doen, is 'Ruimte scheppen voor ondernemerszin' prominent. Dit kan letterlijke ruimte in een nieuw klaslokaal betekenen, ruimte in een les om een ​​meer open structuur te hebben, ruimte in de </a:t>
            </a:r>
            <a:r>
              <a:rPr lang="nl-NL" sz="1200" b="0" i="0" baseline="0" dirty="0" err="1">
                <a:solidFill>
                  <a:schemeClr val="bg1"/>
                </a:solidFill>
              </a:rPr>
              <a:t>mindset</a:t>
            </a:r>
            <a:r>
              <a:rPr lang="nl-NL" sz="1200" b="0" i="0" baseline="0" dirty="0">
                <a:solidFill>
                  <a:schemeClr val="bg1"/>
                </a:solidFill>
              </a:rPr>
              <a:t> van leraren, scholen en externe organisaties enz.</a:t>
            </a:r>
          </a:p>
          <a:p>
            <a:endParaRPr lang="nl-NL" sz="1200" b="0" i="0" baseline="0" dirty="0">
              <a:solidFill>
                <a:schemeClr val="bg1"/>
              </a:solidFill>
            </a:endParaRPr>
          </a:p>
          <a:p>
            <a:r>
              <a:rPr lang="nl-NL" sz="1200" b="1" i="0" baseline="0" dirty="0">
                <a:solidFill>
                  <a:schemeClr val="bg1"/>
                </a:solidFill>
              </a:rPr>
              <a:t>Wat</a:t>
            </a:r>
            <a:r>
              <a:rPr lang="nl-NL" sz="1200" b="0" i="0" baseline="0" dirty="0">
                <a:solidFill>
                  <a:schemeClr val="bg1"/>
                </a:solidFill>
              </a:rPr>
              <a:t>: OO is actief binnen veel verschillende netwerken. Naast rechtstreeks samenwerken met scholen, docenten en studenten, helpt OO ook bedrijven en organisaties nauwer samen te werken met onderwijs. We proberen ook ons ​​netwerk verbonden te houden, nieuwe partijen bij elkaar te brengen om te werken aan milieukwesties en echte vragen / problemen / projecten uit de samenleving.</a:t>
            </a:r>
          </a:p>
          <a:p>
            <a:endParaRPr lang="nl-NL" sz="1200" b="0" i="0" baseline="0" dirty="0">
              <a:solidFill>
                <a:schemeClr val="bg1"/>
              </a:solidFill>
            </a:endParaRPr>
          </a:p>
          <a:p>
            <a:r>
              <a:rPr lang="nl-NL" sz="1200" b="0" i="0" baseline="0" dirty="0">
                <a:solidFill>
                  <a:schemeClr val="bg1"/>
                </a:solidFill>
              </a:rPr>
              <a:t>In deze workshop hebben we de focus op onderwijsondersteuning.</a:t>
            </a:r>
          </a:p>
          <a:p>
            <a:endParaRPr lang="nl-NL" sz="1200" b="0" i="0" baseline="0" dirty="0">
              <a:solidFill>
                <a:schemeClr val="bg1"/>
              </a:solidFill>
            </a:endParaRPr>
          </a:p>
          <a:p>
            <a:r>
              <a:rPr lang="en-US" sz="1200" b="1" i="0" baseline="0" dirty="0">
                <a:solidFill>
                  <a:schemeClr val="bg1"/>
                </a:solidFill>
              </a:rPr>
              <a:t>Why</a:t>
            </a:r>
            <a:r>
              <a:rPr lang="en-US" sz="1200" b="0" i="0" baseline="0" dirty="0">
                <a:solidFill>
                  <a:schemeClr val="bg1"/>
                </a:solidFill>
              </a:rPr>
              <a:t>: We started 4 years ago, because of the question from our Municipality: How can we create more active and entrepreneurial citizens? And how can Education help to make that happen?</a:t>
            </a:r>
            <a:br>
              <a:rPr lang="en-US" sz="1200" b="0" i="0" baseline="0" dirty="0">
                <a:solidFill>
                  <a:schemeClr val="bg1"/>
                </a:solidFill>
              </a:rPr>
            </a:br>
            <a:r>
              <a:rPr lang="en-US" sz="1200" b="0" i="0" baseline="0" dirty="0">
                <a:solidFill>
                  <a:schemeClr val="bg1"/>
                </a:solidFill>
              </a:rPr>
              <a:t>We believe in teaching children (and teachers/parents) how to have an entrepreneurial attitude. It is not about being an entrepreneur, but to have a mindset which is more open and sensible to new opportunities. Therefore they will be better equipped for the </a:t>
            </a:r>
            <a:r>
              <a:rPr lang="en-US" sz="1200" b="0" i="0" baseline="0" dirty="0" err="1">
                <a:solidFill>
                  <a:schemeClr val="bg1"/>
                </a:solidFill>
              </a:rPr>
              <a:t>labormarket</a:t>
            </a:r>
            <a:r>
              <a:rPr lang="en-US" sz="1200" b="0" i="0" baseline="0" dirty="0">
                <a:solidFill>
                  <a:schemeClr val="bg1"/>
                </a:solidFill>
              </a:rPr>
              <a:t> of tomorrow.</a:t>
            </a:r>
            <a:br>
              <a:rPr lang="en-US" sz="1200" b="0" i="0" baseline="0" dirty="0">
                <a:solidFill>
                  <a:schemeClr val="bg1"/>
                </a:solidFill>
              </a:rPr>
            </a:br>
            <a:endParaRPr lang="en-US" sz="1200" b="0" i="0" baseline="0" dirty="0">
              <a:solidFill>
                <a:schemeClr val="bg1"/>
              </a:solidFill>
            </a:endParaRPr>
          </a:p>
          <a:p>
            <a:r>
              <a:rPr lang="en-US" sz="1200" b="1" i="0" baseline="0" dirty="0">
                <a:solidFill>
                  <a:schemeClr val="bg1"/>
                </a:solidFill>
              </a:rPr>
              <a:t>How</a:t>
            </a:r>
            <a:r>
              <a:rPr lang="en-US" sz="1200" b="0" i="0" baseline="0" dirty="0">
                <a:solidFill>
                  <a:schemeClr val="bg1"/>
                </a:solidFill>
              </a:rPr>
              <a:t>: In everything we do: ‘Creating space for entrepreneurial attitude’ is prominent. </a:t>
            </a:r>
            <a:br>
              <a:rPr lang="en-US" sz="1200" b="0" i="0" baseline="0" dirty="0">
                <a:solidFill>
                  <a:schemeClr val="bg1"/>
                </a:solidFill>
              </a:rPr>
            </a:br>
            <a:r>
              <a:rPr lang="en-US" sz="1200" b="0" i="0" baseline="0" dirty="0">
                <a:solidFill>
                  <a:schemeClr val="bg1"/>
                </a:solidFill>
              </a:rPr>
              <a:t>This can mean literal space in a new classroom, space in a lesson to have a more open structure, space in the mindset of teachers, schools and external organizations etc. </a:t>
            </a:r>
          </a:p>
          <a:p>
            <a:endParaRPr lang="en-US" sz="1200" b="0" i="0" baseline="0" dirty="0">
              <a:solidFill>
                <a:schemeClr val="bg1"/>
              </a:solidFill>
            </a:endParaRPr>
          </a:p>
          <a:p>
            <a:r>
              <a:rPr lang="en-US" sz="1200" b="1" i="0" baseline="0" dirty="0">
                <a:solidFill>
                  <a:schemeClr val="bg1"/>
                </a:solidFill>
              </a:rPr>
              <a:t>What</a:t>
            </a:r>
            <a:r>
              <a:rPr lang="en-US" sz="1200" b="0" i="0" baseline="0" dirty="0">
                <a:solidFill>
                  <a:schemeClr val="bg1"/>
                </a:solidFill>
              </a:rPr>
              <a:t>: OO is active within a lot of different networks. Next to working directly with schools, teachers and students, OO also helps businesses and </a:t>
            </a:r>
            <a:r>
              <a:rPr lang="en-US" sz="1200" b="0" i="0" baseline="0" dirty="0" err="1">
                <a:solidFill>
                  <a:schemeClr val="bg1"/>
                </a:solidFill>
              </a:rPr>
              <a:t>Organisations</a:t>
            </a:r>
            <a:r>
              <a:rPr lang="en-US" sz="1200" b="0" i="0" baseline="0" dirty="0">
                <a:solidFill>
                  <a:schemeClr val="bg1"/>
                </a:solidFill>
              </a:rPr>
              <a:t> to work more closely together with education. We also try to keep our network connected, bring new parties together to work on environmental issues and real questions/problems/projects from society. </a:t>
            </a:r>
          </a:p>
          <a:p>
            <a:endParaRPr lang="en-US" sz="1200" b="0" i="0" baseline="0" dirty="0">
              <a:solidFill>
                <a:schemeClr val="bg1"/>
              </a:solidFill>
            </a:endParaRPr>
          </a:p>
          <a:p>
            <a:r>
              <a:rPr lang="en-US" sz="1200" b="0" i="0" baseline="0" dirty="0">
                <a:solidFill>
                  <a:schemeClr val="bg1"/>
                </a:solidFill>
              </a:rPr>
              <a:t>In this workshop we will have the main focus on Education Support.</a:t>
            </a:r>
            <a:endParaRPr lang="nl-NL" altLang="nl-NL"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5</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70470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Jan </a:t>
            </a:r>
          </a:p>
          <a:p>
            <a:endParaRPr lang="en-US" dirty="0"/>
          </a:p>
          <a:p>
            <a:r>
              <a:rPr lang="nl-NL" dirty="0"/>
              <a:t>Ondernemend Onderwijs' </a:t>
            </a:r>
            <a:r>
              <a:rPr lang="nl-NL" dirty="0" err="1"/>
              <a:t>sH</a:t>
            </a:r>
            <a:r>
              <a:rPr lang="nl-NL" dirty="0"/>
              <a:t> 'is een katalysator voor onderwijsvernieuwing en ondernemersmentaliteit in de stad' </a:t>
            </a:r>
            <a:r>
              <a:rPr lang="nl-NL" dirty="0" err="1"/>
              <a:t>s-Hertogenbosch</a:t>
            </a:r>
            <a:r>
              <a:rPr lang="nl-NL" dirty="0"/>
              <a:t>.</a:t>
            </a:r>
          </a:p>
          <a:p>
            <a:endParaRPr lang="nl-NL" dirty="0"/>
          </a:p>
          <a:p>
            <a:r>
              <a:rPr lang="nl-NL" dirty="0"/>
              <a:t>We ondersteunen, ontwikkelen en stimuleren initiatieven op het gebied van onderwijsvernieuwing. We delen de successen en maken ze overal zichtbaar, voor andere partijen om van te leren.</a:t>
            </a:r>
          </a:p>
          <a:p>
            <a:r>
              <a:rPr lang="nl-NL" dirty="0"/>
              <a:t>Dit is ook de reden waarom we hier vandaag bij Gepersonaliseerd leren zijn .</a:t>
            </a:r>
          </a:p>
          <a:p>
            <a:endParaRPr lang="nl-NL" dirty="0"/>
          </a:p>
          <a:p>
            <a:r>
              <a:rPr lang="nl-NL" dirty="0"/>
              <a:t>Ondernemerseducatie heeft ertoe bijgedragen dat het Erasmus+</a:t>
            </a:r>
            <a:r>
              <a:rPr lang="nl-NL" baseline="0" dirty="0"/>
              <a:t> </a:t>
            </a:r>
            <a:r>
              <a:rPr lang="nl-NL" dirty="0"/>
              <a:t>project OIIO succesvol is. We hebben ondersteuning onderwijs door ze te helpen aan de slag te gaan met maatschappelijk relevante vraagstukken. We hebben ze verbonden met externe organisaties, waar hun studenten mee kunnen samenwerken. Deze verbindingen breiden nog steeds uit.</a:t>
            </a:r>
          </a:p>
          <a:p>
            <a:endParaRPr lang="nl-NL" dirty="0"/>
          </a:p>
          <a:p>
            <a:endParaRPr lang="en-US" dirty="0"/>
          </a:p>
          <a:p>
            <a:r>
              <a:rPr lang="en-US" dirty="0"/>
              <a:t>‘Ondernemend Onderwijs ‘sH’ is a catalyst for education innovation and entrepreneurial attitude in the city of ‘s-Hertogenbosch.</a:t>
            </a:r>
          </a:p>
          <a:p>
            <a:endParaRPr lang="en-US" dirty="0"/>
          </a:p>
          <a:p>
            <a:r>
              <a:rPr lang="en-US" b="1" dirty="0"/>
              <a:t>We support, develop and boost initiatives in education innovation. We share the successes and make them widely visible, for other parties to learn from.</a:t>
            </a:r>
          </a:p>
          <a:p>
            <a:r>
              <a:rPr lang="en-US" b="0" dirty="0"/>
              <a:t>This is also why we are here at Local Learning Lab today. </a:t>
            </a:r>
          </a:p>
          <a:p>
            <a:endParaRPr lang="en-US" b="0" dirty="0"/>
          </a:p>
          <a:p>
            <a:r>
              <a:rPr lang="en-US" b="0" dirty="0"/>
              <a:t>Entrepreneurial Education helped to make the</a:t>
            </a:r>
            <a:r>
              <a:rPr lang="en-US" b="0" baseline="0" dirty="0"/>
              <a:t> project Pass2Work</a:t>
            </a:r>
            <a:r>
              <a:rPr lang="en-US" b="0" dirty="0"/>
              <a:t> succeed in the Netherlands. We provided</a:t>
            </a:r>
            <a:r>
              <a:rPr lang="en-US" b="0" baseline="0" dirty="0"/>
              <a:t> support for ‘</a:t>
            </a:r>
            <a:r>
              <a:rPr lang="en-US" b="0" dirty="0"/>
              <a:t>De </a:t>
            </a:r>
            <a:r>
              <a:rPr lang="en-US" b="0" dirty="0" err="1"/>
              <a:t>Bossche</a:t>
            </a:r>
            <a:r>
              <a:rPr lang="en-US" b="0" dirty="0"/>
              <a:t> </a:t>
            </a:r>
            <a:r>
              <a:rPr lang="en-US" b="0" dirty="0" err="1"/>
              <a:t>Vakschool</a:t>
            </a:r>
            <a:r>
              <a:rPr lang="en-US" b="0" dirty="0"/>
              <a:t>’ with their external network. We connected them with External </a:t>
            </a:r>
            <a:r>
              <a:rPr lang="en-US" b="0" dirty="0" err="1"/>
              <a:t>organisations</a:t>
            </a:r>
            <a:r>
              <a:rPr lang="en-US" b="0" dirty="0"/>
              <a:t> , where their students can collaborate with. These</a:t>
            </a:r>
            <a:r>
              <a:rPr lang="en-US" b="0" baseline="0" dirty="0"/>
              <a:t> connections are still expanding.</a:t>
            </a:r>
            <a:r>
              <a:rPr lang="en-US" b="0" dirty="0"/>
              <a:t> </a:t>
            </a:r>
          </a:p>
          <a:p>
            <a:endParaRPr lang="en-US" dirty="0"/>
          </a:p>
        </p:txBody>
      </p:sp>
      <p:sp>
        <p:nvSpPr>
          <p:cNvPr id="4" name="Slide Number Placeholder 3"/>
          <p:cNvSpPr>
            <a:spLocks noGrp="1"/>
          </p:cNvSpPr>
          <p:nvPr>
            <p:ph type="sldNum" sz="quarter" idx="10"/>
          </p:nvPr>
        </p:nvSpPr>
        <p:spPr/>
        <p:txBody>
          <a:bodyPr/>
          <a:lstStyle/>
          <a:p>
            <a:pPr>
              <a:defRPr/>
            </a:pPr>
            <a:fld id="{84260CE0-5B41-4E42-B34B-F97BAB1FDC65}" type="slidenum">
              <a:rPr lang="nl-NL" altLang="nl-NL" smtClean="0"/>
              <a:pPr>
                <a:defRPr/>
              </a:pPr>
              <a:t>6</a:t>
            </a:fld>
            <a:endParaRPr lang="nl-NL" altLang="nl-NL"/>
          </a:p>
        </p:txBody>
      </p:sp>
      <p:sp>
        <p:nvSpPr>
          <p:cNvPr id="5" name="Tijdelijke aanduiding voor datum 4"/>
          <p:cNvSpPr>
            <a:spLocks noGrp="1"/>
          </p:cNvSpPr>
          <p:nvPr>
            <p:ph type="dt" idx="11"/>
          </p:nvPr>
        </p:nvSpPr>
        <p:spPr/>
        <p:txBody>
          <a:bodyPr/>
          <a:lstStyle/>
          <a:p>
            <a:pPr>
              <a:defRPr/>
            </a:pPr>
            <a:r>
              <a:rPr lang="nl-NL"/>
              <a:t>12-6-2018</a:t>
            </a:r>
          </a:p>
        </p:txBody>
      </p:sp>
      <p:sp>
        <p:nvSpPr>
          <p:cNvPr id="6" name="Tijdelijke aanduiding voor voettekst 5"/>
          <p:cNvSpPr>
            <a:spLocks noGrp="1"/>
          </p:cNvSpPr>
          <p:nvPr>
            <p:ph type="ftr" sz="quarter" idx="12"/>
          </p:nvPr>
        </p:nvSpPr>
        <p:spPr/>
        <p:txBody>
          <a:bodyPr/>
          <a:lstStyle/>
          <a:p>
            <a:pPr>
              <a:defRPr/>
            </a:pPr>
            <a:r>
              <a:rPr lang="nl-NL"/>
              <a:t>Entrepreneurial Education fits all</a:t>
            </a:r>
          </a:p>
        </p:txBody>
      </p:sp>
      <p:sp>
        <p:nvSpPr>
          <p:cNvPr id="7" name="Tijdelijke aanduiding voor koptekst 6"/>
          <p:cNvSpPr>
            <a:spLocks noGrp="1"/>
          </p:cNvSpPr>
          <p:nvPr>
            <p:ph type="hdr" sz="quarter" idx="13"/>
          </p:nvPr>
        </p:nvSpPr>
        <p:spPr/>
        <p:txBody>
          <a:bodyPr/>
          <a:lstStyle/>
          <a:p>
            <a:pPr>
              <a:defRPr/>
            </a:pPr>
            <a:r>
              <a:rPr lang="nl-NL"/>
              <a:t>Local Learning Lab</a:t>
            </a:r>
          </a:p>
        </p:txBody>
      </p:sp>
    </p:spTree>
    <p:extLst>
      <p:ext uri="{BB962C8B-B14F-4D97-AF65-F5344CB8AC3E}">
        <p14:creationId xmlns:p14="http://schemas.microsoft.com/office/powerpoint/2010/main" val="359048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nl-NL" altLang="nl-NL" dirty="0">
                <a:ea typeface="ＭＳ Ｐゴシック" panose="020B0600070205080204" pitchFamily="34" charset="-128"/>
              </a:rPr>
              <a:t>Apolline</a:t>
            </a:r>
          </a:p>
          <a:p>
            <a:pPr marL="0" marR="0" lvl="0" indent="0" algn="l" defTabSz="457200" rtl="0" eaLnBrk="1" fontAlgn="base" latinLnBrk="0" hangingPunct="1">
              <a:lnSpc>
                <a:spcPct val="100000"/>
              </a:lnSpc>
              <a:spcBef>
                <a:spcPct val="0"/>
              </a:spcBef>
              <a:spcAft>
                <a:spcPct val="0"/>
              </a:spcAft>
              <a:buClrTx/>
              <a:buSzTx/>
              <a:buFontTx/>
              <a:buNone/>
              <a:tabLst/>
              <a:defRPr/>
            </a:pPr>
            <a:endParaRPr lang="nl-NL" altLang="nl-NL" dirty="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nl-NL" altLang="nl-NL" dirty="0">
                <a:ea typeface="ＭＳ Ｐゴシック" panose="020B0600070205080204" pitchFamily="34" charset="-128"/>
              </a:rPr>
              <a:t>Ondernemend onderwijs gelooft in een doorgaande leerlijn. In</a:t>
            </a:r>
            <a:r>
              <a:rPr lang="nl-NL" altLang="nl-NL" baseline="0" dirty="0">
                <a:ea typeface="ＭＳ Ｐゴシック" panose="020B0600070205080204" pitchFamily="34" charset="-128"/>
              </a:rPr>
              <a:t> een leven lang leren.</a:t>
            </a:r>
          </a:p>
          <a:p>
            <a:pPr marL="0" marR="0" lvl="0" indent="0" algn="l" defTabSz="457200" rtl="0" eaLnBrk="1" fontAlgn="base" latinLnBrk="0" hangingPunct="1">
              <a:lnSpc>
                <a:spcPct val="100000"/>
              </a:lnSpc>
              <a:spcBef>
                <a:spcPct val="0"/>
              </a:spcBef>
              <a:spcAft>
                <a:spcPct val="0"/>
              </a:spcAft>
              <a:buClrTx/>
              <a:buSzTx/>
              <a:buFontTx/>
              <a:buNone/>
              <a:tabLst/>
              <a:defRPr/>
            </a:pPr>
            <a:endParaRPr lang="nl-NL" altLang="nl-NL" dirty="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nl-NL" altLang="nl-NL" dirty="0">
                <a:ea typeface="ＭＳ Ｐゴシック" panose="020B0600070205080204" pitchFamily="34" charset="-128"/>
              </a:rPr>
              <a:t>Het ontwikkelen van een ondernemende houding wordt nagestreefd in elke laag van het onderwijs. Dus zal er geen kloof zijn tussen verschillende scholen. Studenten kunnen hun vaardigheden en kwaliteiten ontwikkelen en werken aan milieukwesties en 'echte' projecten via hun hele schoolcarrière.</a:t>
            </a:r>
          </a:p>
          <a:p>
            <a:pPr marL="0" marR="0" lvl="0" indent="0" algn="l" defTabSz="457200" rtl="0" eaLnBrk="1" fontAlgn="base" latinLnBrk="0" hangingPunct="1">
              <a:lnSpc>
                <a:spcPct val="100000"/>
              </a:lnSpc>
              <a:spcBef>
                <a:spcPct val="0"/>
              </a:spcBef>
              <a:spcAft>
                <a:spcPct val="0"/>
              </a:spcAft>
              <a:buClrTx/>
              <a:buSzTx/>
              <a:buFontTx/>
              <a:buNone/>
              <a:tabLst/>
              <a:defRPr/>
            </a:pPr>
            <a:endParaRPr lang="nl-NL" altLang="nl-NL" dirty="0">
              <a:ea typeface="ＭＳ Ｐゴシック" panose="020B0600070205080204" pitchFamily="34" charset="-128"/>
            </a:endParaRPr>
          </a:p>
          <a:p>
            <a:pPr eaLnBrk="1" hangingPunct="1">
              <a:spcBef>
                <a:spcPct val="0"/>
              </a:spcBef>
            </a:pPr>
            <a:endParaRPr lang="en-US" altLang="nl-NL" dirty="0">
              <a:ea typeface="ＭＳ Ｐゴシック" panose="020B0600070205080204" pitchFamily="34" charset="-128"/>
            </a:endParaRPr>
          </a:p>
          <a:p>
            <a:pPr eaLnBrk="1" hangingPunct="1">
              <a:spcBef>
                <a:spcPct val="0"/>
              </a:spcBef>
            </a:pPr>
            <a:r>
              <a:rPr lang="en-US" altLang="nl-NL" dirty="0">
                <a:ea typeface="ＭＳ Ｐゴシック" panose="020B0600070205080204" pitchFamily="34" charset="-128"/>
              </a:rPr>
              <a:t>A life long learning. </a:t>
            </a:r>
          </a:p>
          <a:p>
            <a:pPr eaLnBrk="1" hangingPunct="1">
              <a:spcBef>
                <a:spcPct val="0"/>
              </a:spcBef>
            </a:pPr>
            <a:endParaRPr lang="en-US" altLang="nl-NL" dirty="0">
              <a:ea typeface="ＭＳ Ｐゴシック" panose="020B0600070205080204" pitchFamily="34" charset="-128"/>
            </a:endParaRPr>
          </a:p>
          <a:p>
            <a:pPr eaLnBrk="1" hangingPunct="1">
              <a:spcBef>
                <a:spcPct val="0"/>
              </a:spcBef>
            </a:pPr>
            <a:r>
              <a:rPr lang="en-US" altLang="nl-NL" dirty="0">
                <a:ea typeface="ＭＳ Ｐゴシック" panose="020B0600070205080204" pitchFamily="34" charset="-128"/>
              </a:rPr>
              <a:t>Entrepreneurial Education believes</a:t>
            </a:r>
            <a:r>
              <a:rPr lang="en-US" altLang="nl-NL" baseline="0" dirty="0">
                <a:ea typeface="ＭＳ Ｐゴシック" panose="020B0600070205080204" pitchFamily="34" charset="-128"/>
              </a:rPr>
              <a:t> in an ongoing pathway. </a:t>
            </a:r>
          </a:p>
          <a:p>
            <a:pPr eaLnBrk="1" hangingPunct="1">
              <a:spcBef>
                <a:spcPct val="0"/>
              </a:spcBef>
            </a:pPr>
            <a:r>
              <a:rPr lang="en-US" altLang="nl-NL" baseline="0" dirty="0">
                <a:ea typeface="ＭＳ Ｐゴシック" panose="020B0600070205080204" pitchFamily="34" charset="-128"/>
              </a:rPr>
              <a:t>Developing an entrepreneurial attitude is pursued in every layer of education. So their will be no gap in between different schools. Students can develop their skills and qualities, and work on environmental issues an ‘real’ projects trough their entire school career.</a:t>
            </a:r>
            <a:endParaRPr lang="en-US" altLang="nl-NL" dirty="0">
              <a:ea typeface="ＭＳ Ｐゴシック" panose="020B0600070205080204" pitchFamily="34" charset="-128"/>
            </a:endParaRPr>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26E17E-D15A-48E4-9750-268360CEBB21}" type="slidenum">
              <a:rPr lang="nl-NL" altLang="nl-NL" smtClean="0"/>
              <a:pPr>
                <a:spcBef>
                  <a:spcPct val="0"/>
                </a:spcBef>
              </a:pPr>
              <a:t>7</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231251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err="1">
                <a:ea typeface="ＭＳ Ｐゴシック" panose="020B0600070205080204" pitchFamily="34" charset="-128"/>
              </a:rPr>
              <a:t>samen</a:t>
            </a:r>
            <a:endParaRPr lang="en-US" altLang="nl-NL" dirty="0">
              <a:ea typeface="ＭＳ Ｐゴシック" panose="020B0600070205080204" pitchFamily="34" charset="-128"/>
            </a:endParaRPr>
          </a:p>
          <a:p>
            <a:pPr eaLnBrk="1" hangingPunct="1">
              <a:spcBef>
                <a:spcPct val="0"/>
              </a:spcBef>
            </a:pPr>
            <a:endParaRPr lang="en-US" altLang="nl-NL" dirty="0">
              <a:ea typeface="ＭＳ Ｐゴシック" panose="020B0600070205080204" pitchFamily="34" charset="-128"/>
            </a:endParaRPr>
          </a:p>
          <a:p>
            <a:pPr eaLnBrk="1" hangingPunct="1">
              <a:spcBef>
                <a:spcPct val="0"/>
              </a:spcBef>
            </a:pPr>
            <a:r>
              <a:rPr lang="en-US" altLang="nl-NL" dirty="0" err="1">
                <a:ea typeface="ＭＳ Ｐゴシック" panose="020B0600070205080204" pitchFamily="34" charset="-128"/>
              </a:rPr>
              <a:t>Deze</a:t>
            </a:r>
            <a:r>
              <a:rPr lang="en-US" altLang="nl-NL" dirty="0">
                <a:ea typeface="ＭＳ Ｐゴシック" panose="020B0600070205080204" pitchFamily="34" charset="-128"/>
              </a:rPr>
              <a:t> slide </a:t>
            </a:r>
            <a:r>
              <a:rPr lang="en-US" altLang="nl-NL" dirty="0" err="1">
                <a:ea typeface="ＭＳ Ｐゴシック" panose="020B0600070205080204" pitchFamily="34" charset="-128"/>
              </a:rPr>
              <a:t>alleen</a:t>
            </a:r>
            <a:r>
              <a:rPr lang="en-US" altLang="nl-NL" dirty="0">
                <a:ea typeface="ＭＳ Ｐゴシック" panose="020B0600070205080204" pitchFamily="34" charset="-128"/>
              </a:rPr>
              <a:t> in de handout. </a:t>
            </a:r>
            <a:r>
              <a:rPr lang="en-US" altLang="nl-NL" dirty="0" err="1">
                <a:ea typeface="ＭＳ Ｐゴシック" panose="020B0600070205080204" pitchFamily="34" charset="-128"/>
              </a:rPr>
              <a:t>Niet</a:t>
            </a:r>
            <a:r>
              <a:rPr lang="en-US" altLang="nl-NL" dirty="0">
                <a:ea typeface="ＭＳ Ｐゴシック" panose="020B0600070205080204" pitchFamily="34" charset="-128"/>
              </a:rPr>
              <a:t> in PP</a:t>
            </a:r>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26E17E-D15A-48E4-9750-268360CEBB21}" type="slidenum">
              <a:rPr lang="nl-NL" altLang="nl-NL" smtClean="0"/>
              <a:pPr>
                <a:spcBef>
                  <a:spcPct val="0"/>
                </a:spcBef>
              </a:pPr>
              <a:t>8</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372342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ea typeface="ＭＳ Ｐゴシック" panose="020B0600070205080204" pitchFamily="34" charset="-128"/>
              </a:rPr>
              <a:t>Apolline</a:t>
            </a: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0294E5-76F5-4F9E-A22A-A0F49F7E931D}" type="slidenum">
              <a:rPr lang="nl-NL" altLang="nl-NL" smtClean="0"/>
              <a:pPr>
                <a:spcBef>
                  <a:spcPct val="0"/>
                </a:spcBef>
              </a:pPr>
              <a:t>9</a:t>
            </a:fld>
            <a:endParaRPr lang="nl-NL" altLang="nl-NL"/>
          </a:p>
        </p:txBody>
      </p:sp>
      <p:sp>
        <p:nvSpPr>
          <p:cNvPr id="2" name="Tijdelijke aanduiding voor datum 1"/>
          <p:cNvSpPr>
            <a:spLocks noGrp="1"/>
          </p:cNvSpPr>
          <p:nvPr>
            <p:ph type="dt" idx="10"/>
          </p:nvPr>
        </p:nvSpPr>
        <p:spPr/>
        <p:txBody>
          <a:bodyPr/>
          <a:lstStyle/>
          <a:p>
            <a:pPr>
              <a:defRPr/>
            </a:pPr>
            <a:r>
              <a:rPr lang="nl-NL"/>
              <a:t>12-6-2018</a:t>
            </a:r>
          </a:p>
        </p:txBody>
      </p:sp>
      <p:sp>
        <p:nvSpPr>
          <p:cNvPr id="3" name="Tijdelijke aanduiding voor voettekst 2"/>
          <p:cNvSpPr>
            <a:spLocks noGrp="1"/>
          </p:cNvSpPr>
          <p:nvPr>
            <p:ph type="ftr" sz="quarter" idx="11"/>
          </p:nvPr>
        </p:nvSpPr>
        <p:spPr/>
        <p:txBody>
          <a:bodyPr/>
          <a:lstStyle/>
          <a:p>
            <a:pPr>
              <a:defRPr/>
            </a:pPr>
            <a:r>
              <a:rPr lang="nl-NL"/>
              <a:t>Entrepreneurial Education fits all</a:t>
            </a:r>
          </a:p>
        </p:txBody>
      </p:sp>
      <p:sp>
        <p:nvSpPr>
          <p:cNvPr id="4" name="Tijdelijke aanduiding voor koptekst 3"/>
          <p:cNvSpPr>
            <a:spLocks noGrp="1"/>
          </p:cNvSpPr>
          <p:nvPr>
            <p:ph type="hdr" sz="quarter" idx="12"/>
          </p:nvPr>
        </p:nvSpPr>
        <p:spPr/>
        <p:txBody>
          <a:bodyPr/>
          <a:lstStyle/>
          <a:p>
            <a:pPr>
              <a:defRPr/>
            </a:pPr>
            <a:r>
              <a:rPr lang="nl-NL"/>
              <a:t>Local Learning Lab</a:t>
            </a:r>
          </a:p>
        </p:txBody>
      </p:sp>
    </p:spTree>
    <p:extLst>
      <p:ext uri="{BB962C8B-B14F-4D97-AF65-F5344CB8AC3E}">
        <p14:creationId xmlns:p14="http://schemas.microsoft.com/office/powerpoint/2010/main" val="352655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D0F3B6C7-4744-40BD-A3EF-910A7FAAAFB1}" type="datetime1">
              <a:rPr lang="en-US"/>
              <a:pPr>
                <a:defRPr/>
              </a:pPr>
              <a:t>6/27/2019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76AFF72-10D2-4A76-8F78-DA4B5752054A}" type="slidenum">
              <a:rPr lang="nl-NL" altLang="nl-NL"/>
              <a:pPr>
                <a:defRPr/>
              </a:pPr>
              <a:t>‹nr.›</a:t>
            </a:fld>
            <a:endParaRPr lang="nl-NL" altLang="nl-NL"/>
          </a:p>
        </p:txBody>
      </p:sp>
    </p:spTree>
    <p:extLst>
      <p:ext uri="{BB962C8B-B14F-4D97-AF65-F5344CB8AC3E}">
        <p14:creationId xmlns:p14="http://schemas.microsoft.com/office/powerpoint/2010/main" val="10147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BA24FBF-EB19-4B37-AB26-DE0EE38797B4}" type="datetime1">
              <a:rPr lang="en-US"/>
              <a:pPr>
                <a:defRPr/>
              </a:pPr>
              <a:t>6/27/2019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719A9C3-F704-48C2-9332-632E6DCD720B}" type="slidenum">
              <a:rPr lang="nl-NL" altLang="nl-NL"/>
              <a:pPr>
                <a:defRPr/>
              </a:pPr>
              <a:t>‹nr.›</a:t>
            </a:fld>
            <a:endParaRPr lang="nl-NL" altLang="nl-NL"/>
          </a:p>
        </p:txBody>
      </p:sp>
    </p:spTree>
    <p:extLst>
      <p:ext uri="{BB962C8B-B14F-4D97-AF65-F5344CB8AC3E}">
        <p14:creationId xmlns:p14="http://schemas.microsoft.com/office/powerpoint/2010/main" val="99736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9407B60-1F16-4184-A59B-E03AB3D8368A}" type="datetime1">
              <a:rPr lang="en-US"/>
              <a:pPr>
                <a:defRPr/>
              </a:pPr>
              <a:t>6/27/2019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7D5CA16-AAB7-46E8-90BF-276F647EC337}" type="slidenum">
              <a:rPr lang="nl-NL" altLang="nl-NL"/>
              <a:pPr>
                <a:defRPr/>
              </a:pPr>
              <a:t>‹nr.›</a:t>
            </a:fld>
            <a:endParaRPr lang="nl-NL" altLang="nl-NL"/>
          </a:p>
        </p:txBody>
      </p:sp>
    </p:spTree>
    <p:extLst>
      <p:ext uri="{BB962C8B-B14F-4D97-AF65-F5344CB8AC3E}">
        <p14:creationId xmlns:p14="http://schemas.microsoft.com/office/powerpoint/2010/main" val="106291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A00DD5B-D735-4660-B6F7-EF034FA5E389}" type="datetime1">
              <a:rPr lang="en-US"/>
              <a:pPr>
                <a:defRPr/>
              </a:pPr>
              <a:t>6/27/2019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B9698AB-A7DA-44C3-92F9-8EF900CD99DE}" type="slidenum">
              <a:rPr lang="nl-NL" altLang="nl-NL"/>
              <a:pPr>
                <a:defRPr/>
              </a:pPr>
              <a:t>‹nr.›</a:t>
            </a:fld>
            <a:endParaRPr lang="nl-NL" altLang="nl-NL"/>
          </a:p>
        </p:txBody>
      </p:sp>
    </p:spTree>
    <p:extLst>
      <p:ext uri="{BB962C8B-B14F-4D97-AF65-F5344CB8AC3E}">
        <p14:creationId xmlns:p14="http://schemas.microsoft.com/office/powerpoint/2010/main" val="333111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1D29D8FE-A234-44FC-9819-9FF885901A65}" type="datetime1">
              <a:rPr lang="en-US"/>
              <a:pPr>
                <a:defRPr/>
              </a:pPr>
              <a:t>6/27/2019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01C65B8-A283-42A5-AED3-9653D1A32EC0}" type="slidenum">
              <a:rPr lang="nl-NL" altLang="nl-NL"/>
              <a:pPr>
                <a:defRPr/>
              </a:pPr>
              <a:t>‹nr.›</a:t>
            </a:fld>
            <a:endParaRPr lang="nl-NL" altLang="nl-NL"/>
          </a:p>
        </p:txBody>
      </p:sp>
    </p:spTree>
    <p:extLst>
      <p:ext uri="{BB962C8B-B14F-4D97-AF65-F5344CB8AC3E}">
        <p14:creationId xmlns:p14="http://schemas.microsoft.com/office/powerpoint/2010/main" val="424064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147C952E-4257-4485-B27A-A0D405611236}" type="datetime1">
              <a:rPr lang="en-US"/>
              <a:pPr>
                <a:defRPr/>
              </a:pPr>
              <a:t>6/27/2019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0EB14CF-EA81-402D-B8B7-B9C44199179C}" type="slidenum">
              <a:rPr lang="nl-NL" altLang="nl-NL"/>
              <a:pPr>
                <a:defRPr/>
              </a:pPr>
              <a:t>‹nr.›</a:t>
            </a:fld>
            <a:endParaRPr lang="nl-NL" altLang="nl-NL"/>
          </a:p>
        </p:txBody>
      </p:sp>
    </p:spTree>
    <p:extLst>
      <p:ext uri="{BB962C8B-B14F-4D97-AF65-F5344CB8AC3E}">
        <p14:creationId xmlns:p14="http://schemas.microsoft.com/office/powerpoint/2010/main" val="210721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C1083DD9-2DDC-437D-AFAC-5D1D567BE77A}" type="datetime1">
              <a:rPr lang="en-US"/>
              <a:pPr>
                <a:defRPr/>
              </a:pPr>
              <a:t>6/27/2019</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F91E75F7-32C8-46BE-8B7B-584166BD2202}" type="slidenum">
              <a:rPr lang="nl-NL" altLang="nl-NL"/>
              <a:pPr>
                <a:defRPr/>
              </a:pPr>
              <a:t>‹nr.›</a:t>
            </a:fld>
            <a:endParaRPr lang="nl-NL" altLang="nl-NL"/>
          </a:p>
        </p:txBody>
      </p:sp>
    </p:spTree>
    <p:extLst>
      <p:ext uri="{BB962C8B-B14F-4D97-AF65-F5344CB8AC3E}">
        <p14:creationId xmlns:p14="http://schemas.microsoft.com/office/powerpoint/2010/main" val="181667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1319F8D1-4AF9-4FA2-87B3-5AE9B734BA36}" type="datetime1">
              <a:rPr lang="en-US"/>
              <a:pPr>
                <a:defRPr/>
              </a:pPr>
              <a:t>6/27/2019</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22F1FE37-2BED-4883-AC6D-24E4C7469D87}" type="slidenum">
              <a:rPr lang="nl-NL" altLang="nl-NL"/>
              <a:pPr>
                <a:defRPr/>
              </a:pPr>
              <a:t>‹nr.›</a:t>
            </a:fld>
            <a:endParaRPr lang="nl-NL" altLang="nl-NL"/>
          </a:p>
        </p:txBody>
      </p:sp>
    </p:spTree>
    <p:extLst>
      <p:ext uri="{BB962C8B-B14F-4D97-AF65-F5344CB8AC3E}">
        <p14:creationId xmlns:p14="http://schemas.microsoft.com/office/powerpoint/2010/main" val="13902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28E2C14-6299-4DAD-8D22-75B3DF51E0E4}" type="datetime1">
              <a:rPr lang="en-US"/>
              <a:pPr>
                <a:defRPr/>
              </a:pPr>
              <a:t>6/27/2019</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DE47A124-DC79-424C-86DE-A7C08125A039}" type="slidenum">
              <a:rPr lang="nl-NL" altLang="nl-NL"/>
              <a:pPr>
                <a:defRPr/>
              </a:pPr>
              <a:t>‹nr.›</a:t>
            </a:fld>
            <a:endParaRPr lang="nl-NL" altLang="nl-NL"/>
          </a:p>
        </p:txBody>
      </p:sp>
    </p:spTree>
    <p:extLst>
      <p:ext uri="{BB962C8B-B14F-4D97-AF65-F5344CB8AC3E}">
        <p14:creationId xmlns:p14="http://schemas.microsoft.com/office/powerpoint/2010/main" val="144617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DA2B4B7B-647F-4D70-8A6F-8DF9138C71C3}" type="datetime1">
              <a:rPr lang="en-US"/>
              <a:pPr>
                <a:defRPr/>
              </a:pPr>
              <a:t>6/27/2019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556A4E6-5780-4F45-8FB2-7ED9B14E4758}" type="slidenum">
              <a:rPr lang="nl-NL" altLang="nl-NL"/>
              <a:pPr>
                <a:defRPr/>
              </a:pPr>
              <a:t>‹nr.›</a:t>
            </a:fld>
            <a:endParaRPr lang="nl-NL" altLang="nl-NL"/>
          </a:p>
        </p:txBody>
      </p:sp>
    </p:spTree>
    <p:extLst>
      <p:ext uri="{BB962C8B-B14F-4D97-AF65-F5344CB8AC3E}">
        <p14:creationId xmlns:p14="http://schemas.microsoft.com/office/powerpoint/2010/main" val="42521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C8F42154-04A3-4AC7-8422-FC7BC1691D8F}" type="datetime1">
              <a:rPr lang="en-US"/>
              <a:pPr>
                <a:defRPr/>
              </a:pPr>
              <a:t>6/27/2019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56CA110-44D1-43AA-A8C8-1EE6325FD7D9}" type="slidenum">
              <a:rPr lang="nl-NL" altLang="nl-NL"/>
              <a:pPr>
                <a:defRPr/>
              </a:pPr>
              <a:t>‹nr.›</a:t>
            </a:fld>
            <a:endParaRPr lang="nl-NL" altLang="nl-NL"/>
          </a:p>
        </p:txBody>
      </p:sp>
    </p:spTree>
    <p:extLst>
      <p:ext uri="{BB962C8B-B14F-4D97-AF65-F5344CB8AC3E}">
        <p14:creationId xmlns:p14="http://schemas.microsoft.com/office/powerpoint/2010/main" val="89130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07" charset="0"/>
                <a:ea typeface="ＭＳ Ｐゴシック" pitchFamily="-107" charset="-128"/>
              </a:defRPr>
            </a:lvl1pPr>
          </a:lstStyle>
          <a:p>
            <a:pPr>
              <a:defRPr/>
            </a:pPr>
            <a:fld id="{2FB17597-8890-4249-A030-B1498964DF93}" type="datetime1">
              <a:rPr lang="en-US"/>
              <a:pPr>
                <a:defRPr/>
              </a:pPr>
              <a:t>6/27/2019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B09169B-0215-451F-9983-72E2FDE17E83}"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mj-cs"/>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laAZuGKxm_w" TargetMode="External"/><Relationship Id="rId3" Type="http://schemas.openxmlformats.org/officeDocument/2006/relationships/image" Target="../media/image22.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Jan.raemaekers@raemwerk.com" TargetMode="External"/><Relationship Id="rId5" Type="http://schemas.openxmlformats.org/officeDocument/2006/relationships/hyperlink" Target="mailto:Apollinemol@gmail.com"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7147"/>
            <a:ext cx="9144000" cy="10668003"/>
          </a:xfrm>
          <a:prstGeom prst="rect">
            <a:avLst/>
          </a:prstGeom>
        </p:spPr>
      </p:pic>
      <p:sp>
        <p:nvSpPr>
          <p:cNvPr id="2" name="Title 1"/>
          <p:cNvSpPr>
            <a:spLocks noGrp="1"/>
          </p:cNvSpPr>
          <p:nvPr>
            <p:ph type="title"/>
          </p:nvPr>
        </p:nvSpPr>
        <p:spPr>
          <a:xfrm>
            <a:off x="444497" y="-209040"/>
            <a:ext cx="8229600" cy="1739357"/>
          </a:xfrm>
        </p:spPr>
        <p:txBody>
          <a:bodyPr/>
          <a:lstStyle/>
          <a:p>
            <a:r>
              <a:rPr lang="en-US" b="1" dirty="0">
                <a:solidFill>
                  <a:srgbClr val="365E92"/>
                </a:solidFill>
              </a:rPr>
              <a:t>Workshop </a:t>
            </a:r>
            <a:br>
              <a:rPr lang="en-US" b="1" dirty="0">
                <a:solidFill>
                  <a:srgbClr val="365E92"/>
                </a:solidFill>
              </a:rPr>
            </a:br>
            <a:r>
              <a:rPr lang="en-US" b="1" dirty="0">
                <a:solidFill>
                  <a:srgbClr val="365E92"/>
                </a:solidFill>
              </a:rPr>
              <a:t>Ondernemend Onderwijs </a:t>
            </a:r>
            <a:br>
              <a:rPr lang="en-US" b="1" dirty="0">
                <a:solidFill>
                  <a:srgbClr val="365E92"/>
                </a:solidFill>
              </a:rPr>
            </a:br>
            <a:br>
              <a:rPr lang="en-US" b="1" dirty="0">
                <a:solidFill>
                  <a:srgbClr val="365E92"/>
                </a:solidFill>
              </a:rPr>
            </a:br>
            <a:r>
              <a:rPr lang="nl-NL" b="1" dirty="0">
                <a:solidFill>
                  <a:srgbClr val="365E92"/>
                </a:solidFill>
              </a:rPr>
              <a:t>Kan het werken met de Sociale Ontwerp Cirkel nuttig zijn bij Gepersonaliseerd Leren?</a:t>
            </a:r>
            <a:endParaRPr lang="en-US" b="1" dirty="0">
              <a:solidFill>
                <a:srgbClr val="365E92"/>
              </a:solidFill>
            </a:endParaRPr>
          </a:p>
        </p:txBody>
      </p:sp>
      <p:sp>
        <p:nvSpPr>
          <p:cNvPr id="7" name="Rectangle 6"/>
          <p:cNvSpPr/>
          <p:nvPr/>
        </p:nvSpPr>
        <p:spPr>
          <a:xfrm>
            <a:off x="-76203" y="6107224"/>
            <a:ext cx="9271000"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123972" y="6262380"/>
            <a:ext cx="2806861" cy="405114"/>
          </a:xfrm>
        </p:spPr>
        <p:txBody>
          <a:bodyPr/>
          <a:lstStyle/>
          <a:p>
            <a:pPr marL="0" indent="0">
              <a:buNone/>
            </a:pPr>
            <a:r>
              <a:rPr lang="nl-NL" altLang="nl-NL" sz="2000" dirty="0">
                <a:ea typeface="ＭＳ Ｐゴシック" panose="020B0600070205080204" pitchFamily="34" charset="-128"/>
              </a:rPr>
              <a:t>Dinsdag 4 juni 2019</a:t>
            </a:r>
          </a:p>
          <a:p>
            <a:endParaRPr lang="en-US" dirty="0"/>
          </a:p>
        </p:txBody>
      </p:sp>
      <p:pic>
        <p:nvPicPr>
          <p:cNvPr id="4"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35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274638"/>
            <a:ext cx="8229600" cy="777875"/>
          </a:xfrm>
        </p:spPr>
        <p:txBody>
          <a:bodyPr/>
          <a:lstStyle/>
          <a:p>
            <a:pPr algn="l" eaLnBrk="1" hangingPunct="1"/>
            <a:r>
              <a:rPr lang="nl-NL" altLang="nl-NL" sz="3600" b="1">
                <a:solidFill>
                  <a:srgbClr val="375E97"/>
                </a:solidFill>
                <a:ea typeface="ＭＳ Ｐゴシック" panose="020B0600070205080204" pitchFamily="34" charset="-128"/>
              </a:rPr>
              <a:t>SOOOL-Cirkel</a:t>
            </a:r>
            <a:endParaRPr lang="nl-NL" altLang="nl-NL" sz="3600" b="1" dirty="0">
              <a:solidFill>
                <a:srgbClr val="375E97"/>
              </a:solidFill>
              <a:ea typeface="ＭＳ Ｐゴシック" panose="020B0600070205080204" pitchFamily="34" charset="-128"/>
            </a:endParaRPr>
          </a:p>
        </p:txBody>
      </p:sp>
      <p:pic>
        <p:nvPicPr>
          <p:cNvPr id="10" name="Afbeelding 5" descr="kop nieuwsbrief 1_jpeg.jpg"/>
          <p:cNvPicPr>
            <a:picLocks noChangeAspect="1"/>
          </p:cNvPicPr>
          <p:nvPr/>
        </p:nvPicPr>
        <p:blipFill rotWithShape="1">
          <a:blip r:embed="rId3">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320043" y="1052513"/>
            <a:ext cx="8427720" cy="5119687"/>
            <a:chOff x="259080" y="1052513"/>
            <a:chExt cx="8427720" cy="511968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100" y="1500774"/>
              <a:ext cx="4936000" cy="4316890"/>
            </a:xfrm>
            <a:prstGeom prst="rect">
              <a:avLst/>
            </a:prstGeom>
          </p:spPr>
        </p:pic>
        <p:cxnSp>
          <p:nvCxnSpPr>
            <p:cNvPr id="4" name="Straight Connector 3"/>
            <p:cNvCxnSpPr/>
            <p:nvPr/>
          </p:nvCxnSpPr>
          <p:spPr>
            <a:xfrm>
              <a:off x="259080" y="3636359"/>
              <a:ext cx="8427720"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04300" y="1052513"/>
              <a:ext cx="0" cy="5119687"/>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8485" t="18596" r="19887" b="19651"/>
            <a:stretch/>
          </p:blipFill>
          <p:spPr>
            <a:xfrm>
              <a:off x="3366770" y="2550747"/>
              <a:ext cx="2241550" cy="2216944"/>
            </a:xfrm>
            <a:prstGeom prst="rect">
              <a:avLst/>
            </a:prstGeom>
          </p:spPr>
        </p:pic>
        <p:sp>
          <p:nvSpPr>
            <p:cNvPr id="9" name="Oval 8"/>
            <p:cNvSpPr/>
            <p:nvPr/>
          </p:nvSpPr>
          <p:spPr>
            <a:xfrm>
              <a:off x="3287606" y="2434905"/>
              <a:ext cx="2418148" cy="2418148"/>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184387" y="1026548"/>
            <a:ext cx="2570999" cy="369332"/>
          </a:xfrm>
          <a:prstGeom prst="rect">
            <a:avLst/>
          </a:prstGeom>
          <a:noFill/>
        </p:spPr>
        <p:txBody>
          <a:bodyPr wrap="square" rtlCol="0">
            <a:spAutoFit/>
          </a:bodyPr>
          <a:lstStyle/>
          <a:p>
            <a:pPr marL="342900" indent="-342900">
              <a:buAutoNum type="arabicPeriod"/>
            </a:pPr>
            <a:r>
              <a:rPr lang="en-US" b="1" dirty="0" err="1">
                <a:solidFill>
                  <a:srgbClr val="365E92"/>
                </a:solidFill>
              </a:rPr>
              <a:t>Verkenningsfase</a:t>
            </a:r>
            <a:endParaRPr lang="en-US" dirty="0"/>
          </a:p>
        </p:txBody>
      </p:sp>
      <p:sp>
        <p:nvSpPr>
          <p:cNvPr id="23" name="TextBox 22"/>
          <p:cNvSpPr txBox="1"/>
          <p:nvPr/>
        </p:nvSpPr>
        <p:spPr>
          <a:xfrm>
            <a:off x="6388420" y="4721972"/>
            <a:ext cx="2423379" cy="646331"/>
          </a:xfrm>
          <a:prstGeom prst="rect">
            <a:avLst/>
          </a:prstGeom>
          <a:noFill/>
        </p:spPr>
        <p:txBody>
          <a:bodyPr wrap="square" rtlCol="0">
            <a:spAutoFit/>
          </a:bodyPr>
          <a:lstStyle/>
          <a:p>
            <a:pPr algn="ctr"/>
            <a:r>
              <a:rPr lang="en-US" b="1">
                <a:solidFill>
                  <a:srgbClr val="439726"/>
                </a:solidFill>
              </a:rPr>
              <a:t>2</a:t>
            </a:r>
            <a:r>
              <a:rPr lang="en-US" b="1" dirty="0">
                <a:solidFill>
                  <a:srgbClr val="439726"/>
                </a:solidFill>
              </a:rPr>
              <a:t>. </a:t>
            </a:r>
            <a:r>
              <a:rPr lang="en-US" b="1" dirty="0" err="1">
                <a:solidFill>
                  <a:srgbClr val="439726"/>
                </a:solidFill>
              </a:rPr>
              <a:t>Idee-ontwikkelingsfase</a:t>
            </a:r>
            <a:endParaRPr lang="en-US" dirty="0"/>
          </a:p>
        </p:txBody>
      </p:sp>
      <p:sp>
        <p:nvSpPr>
          <p:cNvPr id="24" name="TextBox 23"/>
          <p:cNvSpPr txBox="1"/>
          <p:nvPr/>
        </p:nvSpPr>
        <p:spPr>
          <a:xfrm>
            <a:off x="253517" y="4721972"/>
            <a:ext cx="2429069" cy="369332"/>
          </a:xfrm>
          <a:prstGeom prst="rect">
            <a:avLst/>
          </a:prstGeom>
          <a:noFill/>
        </p:spPr>
        <p:txBody>
          <a:bodyPr wrap="square" rtlCol="0">
            <a:spAutoFit/>
          </a:bodyPr>
          <a:lstStyle/>
          <a:p>
            <a:r>
              <a:rPr lang="en-US" b="1" dirty="0">
                <a:solidFill>
                  <a:srgbClr val="CE2A20"/>
                </a:solidFill>
              </a:rPr>
              <a:t>3. </a:t>
            </a:r>
            <a:r>
              <a:rPr lang="en-US" b="1" dirty="0" err="1">
                <a:solidFill>
                  <a:srgbClr val="CE2A20"/>
                </a:solidFill>
              </a:rPr>
              <a:t>Realisatiefase</a:t>
            </a:r>
            <a:endParaRPr lang="en-US" dirty="0"/>
          </a:p>
        </p:txBody>
      </p:sp>
      <p:sp>
        <p:nvSpPr>
          <p:cNvPr id="25" name="TextBox 24"/>
          <p:cNvSpPr txBox="1"/>
          <p:nvPr/>
        </p:nvSpPr>
        <p:spPr>
          <a:xfrm>
            <a:off x="421468" y="1025085"/>
            <a:ext cx="2516644" cy="369332"/>
          </a:xfrm>
          <a:prstGeom prst="rect">
            <a:avLst/>
          </a:prstGeom>
          <a:noFill/>
        </p:spPr>
        <p:txBody>
          <a:bodyPr wrap="square" rtlCol="0">
            <a:spAutoFit/>
          </a:bodyPr>
          <a:lstStyle/>
          <a:p>
            <a:r>
              <a:rPr lang="en-US" b="1" dirty="0">
                <a:solidFill>
                  <a:srgbClr val="FFC822"/>
                </a:solidFill>
              </a:rPr>
              <a:t>4. </a:t>
            </a:r>
            <a:r>
              <a:rPr lang="en-US" b="1" dirty="0" err="1">
                <a:solidFill>
                  <a:srgbClr val="FFC822"/>
                </a:solidFill>
              </a:rPr>
              <a:t>Oogstfase</a:t>
            </a:r>
            <a:endParaRPr lang="en-US" dirty="0"/>
          </a:p>
        </p:txBody>
      </p:sp>
      <p:sp>
        <p:nvSpPr>
          <p:cNvPr id="3" name="TextBox 2"/>
          <p:cNvSpPr txBox="1"/>
          <p:nvPr/>
        </p:nvSpPr>
        <p:spPr>
          <a:xfrm>
            <a:off x="6524945" y="1431871"/>
            <a:ext cx="2388682" cy="1600438"/>
          </a:xfrm>
          <a:prstGeom prst="rect">
            <a:avLst/>
          </a:prstGeom>
          <a:noFill/>
        </p:spPr>
        <p:txBody>
          <a:bodyPr wrap="square" rtlCol="0">
            <a:spAutoFit/>
          </a:bodyPr>
          <a:lstStyle/>
          <a:p>
            <a:r>
              <a:rPr lang="en-GB" altLang="nl-NL" sz="1400" i="1" dirty="0"/>
              <a:t>Het </a:t>
            </a:r>
            <a:r>
              <a:rPr lang="en-GB" altLang="nl-NL" sz="1400" i="1" dirty="0" err="1"/>
              <a:t>proces</a:t>
            </a:r>
            <a:r>
              <a:rPr lang="en-GB" altLang="nl-NL" sz="1400" i="1" dirty="0"/>
              <a:t> </a:t>
            </a:r>
            <a:r>
              <a:rPr lang="en-GB" altLang="nl-NL" sz="1400" i="1" dirty="0" err="1"/>
              <a:t>waarin</a:t>
            </a:r>
            <a:r>
              <a:rPr lang="en-GB" altLang="nl-NL" sz="1400" i="1" dirty="0"/>
              <a:t> we </a:t>
            </a:r>
            <a:r>
              <a:rPr lang="en-GB" altLang="nl-NL" sz="1400" i="1" dirty="0" err="1"/>
              <a:t>samen</a:t>
            </a:r>
            <a:r>
              <a:rPr lang="en-GB" altLang="nl-NL" sz="1400" i="1" dirty="0"/>
              <a:t> </a:t>
            </a:r>
            <a:r>
              <a:rPr lang="en-GB" altLang="nl-NL" sz="1400" i="1" dirty="0" err="1"/>
              <a:t>onze</a:t>
            </a:r>
            <a:r>
              <a:rPr lang="en-GB" altLang="nl-NL" sz="1400" i="1" dirty="0"/>
              <a:t> </a:t>
            </a:r>
            <a:r>
              <a:rPr lang="en-GB" altLang="nl-NL" sz="1400" i="1" dirty="0" err="1"/>
              <a:t>probleemstelling</a:t>
            </a:r>
            <a:r>
              <a:rPr lang="en-GB" altLang="nl-NL" sz="1400" i="1" dirty="0"/>
              <a:t>, </a:t>
            </a:r>
            <a:r>
              <a:rPr lang="en-GB" altLang="nl-NL" sz="1400" i="1" dirty="0" err="1"/>
              <a:t>programma</a:t>
            </a:r>
            <a:r>
              <a:rPr lang="en-GB" altLang="nl-NL" sz="1400" i="1" dirty="0"/>
              <a:t> van </a:t>
            </a:r>
            <a:r>
              <a:rPr lang="en-GB" altLang="nl-NL" sz="1400" i="1" dirty="0" err="1"/>
              <a:t>eisen</a:t>
            </a:r>
            <a:r>
              <a:rPr lang="en-GB" altLang="nl-NL" sz="1400" i="1" dirty="0"/>
              <a:t> en </a:t>
            </a:r>
            <a:r>
              <a:rPr lang="en-GB" altLang="nl-NL" sz="1400" i="1" dirty="0" err="1"/>
              <a:t>wensen</a:t>
            </a:r>
            <a:r>
              <a:rPr lang="en-GB" altLang="nl-NL" sz="1400" i="1" dirty="0"/>
              <a:t>, </a:t>
            </a:r>
            <a:r>
              <a:rPr lang="en-GB" altLang="nl-NL" sz="1400" i="1" dirty="0" err="1"/>
              <a:t>ontwerpcriteria</a:t>
            </a:r>
            <a:r>
              <a:rPr lang="en-GB" altLang="nl-NL" sz="1400" i="1" dirty="0"/>
              <a:t> of </a:t>
            </a:r>
            <a:r>
              <a:rPr lang="en-GB" altLang="nl-NL" sz="1400" i="1" dirty="0" err="1"/>
              <a:t>ontwikkelopdracht</a:t>
            </a:r>
            <a:r>
              <a:rPr lang="en-GB" altLang="nl-NL" sz="1400" i="1" dirty="0"/>
              <a:t> </a:t>
            </a:r>
            <a:r>
              <a:rPr lang="en-GB" altLang="nl-NL" sz="1400" i="1" dirty="0" err="1"/>
              <a:t>formuleren</a:t>
            </a:r>
            <a:r>
              <a:rPr lang="en-GB" altLang="nl-NL" sz="1400" i="1" dirty="0"/>
              <a:t>.</a:t>
            </a:r>
          </a:p>
        </p:txBody>
      </p:sp>
      <p:sp>
        <p:nvSpPr>
          <p:cNvPr id="5" name="TextBox 4"/>
          <p:cNvSpPr txBox="1"/>
          <p:nvPr/>
        </p:nvSpPr>
        <p:spPr>
          <a:xfrm>
            <a:off x="6447941" y="5416734"/>
            <a:ext cx="2465686" cy="738664"/>
          </a:xfrm>
          <a:prstGeom prst="rect">
            <a:avLst/>
          </a:prstGeom>
          <a:noFill/>
        </p:spPr>
        <p:txBody>
          <a:bodyPr wrap="square" rtlCol="0">
            <a:spAutoFit/>
          </a:bodyPr>
          <a:lstStyle/>
          <a:p>
            <a:r>
              <a:rPr lang="en-US" sz="1400" i="1" dirty="0"/>
              <a:t>Hoe </a:t>
            </a:r>
            <a:r>
              <a:rPr lang="en-US" sz="1400" i="1" dirty="0" err="1"/>
              <a:t>gaan</a:t>
            </a:r>
            <a:r>
              <a:rPr lang="en-US" sz="1400" i="1" dirty="0"/>
              <a:t> we het </a:t>
            </a:r>
            <a:r>
              <a:rPr lang="en-US" sz="1400" i="1" dirty="0" err="1"/>
              <a:t>aanpakken</a:t>
            </a:r>
            <a:r>
              <a:rPr lang="en-US" sz="1400" i="1" dirty="0"/>
              <a:t>? Het </a:t>
            </a:r>
            <a:r>
              <a:rPr lang="en-US" sz="1400" i="1" dirty="0" err="1"/>
              <a:t>proces</a:t>
            </a:r>
            <a:r>
              <a:rPr lang="en-US" sz="1400" i="1" dirty="0"/>
              <a:t> van </a:t>
            </a:r>
            <a:r>
              <a:rPr lang="en-US" sz="1400" i="1" dirty="0" err="1"/>
              <a:t>divergeren</a:t>
            </a:r>
            <a:r>
              <a:rPr lang="en-US" sz="1400" i="1" dirty="0"/>
              <a:t> en </a:t>
            </a:r>
            <a:r>
              <a:rPr lang="en-US" sz="1400" i="1" dirty="0" err="1"/>
              <a:t>convergeren</a:t>
            </a:r>
            <a:r>
              <a:rPr lang="en-US" sz="1400" i="1" dirty="0"/>
              <a:t>.</a:t>
            </a:r>
          </a:p>
        </p:txBody>
      </p:sp>
      <p:sp>
        <p:nvSpPr>
          <p:cNvPr id="16" name="TextBox 15"/>
          <p:cNvSpPr txBox="1"/>
          <p:nvPr/>
        </p:nvSpPr>
        <p:spPr>
          <a:xfrm>
            <a:off x="253517" y="5155561"/>
            <a:ext cx="2429069" cy="738664"/>
          </a:xfrm>
          <a:prstGeom prst="rect">
            <a:avLst/>
          </a:prstGeom>
          <a:noFill/>
        </p:spPr>
        <p:txBody>
          <a:bodyPr wrap="square" rtlCol="0">
            <a:spAutoFit/>
          </a:bodyPr>
          <a:lstStyle/>
          <a:p>
            <a:r>
              <a:rPr lang="en-US" sz="1400" i="1" dirty="0"/>
              <a:t>Het </a:t>
            </a:r>
            <a:r>
              <a:rPr lang="en-US" sz="1400" i="1" dirty="0" err="1"/>
              <a:t>proces</a:t>
            </a:r>
            <a:r>
              <a:rPr lang="en-US" sz="1400" i="1" dirty="0"/>
              <a:t> van </a:t>
            </a:r>
            <a:r>
              <a:rPr lang="en-US" sz="1400" i="1" dirty="0" err="1"/>
              <a:t>plannen</a:t>
            </a:r>
            <a:r>
              <a:rPr lang="en-US" sz="1400" i="1" dirty="0"/>
              <a:t>, </a:t>
            </a:r>
            <a:r>
              <a:rPr lang="en-US" sz="1400" i="1" dirty="0" err="1"/>
              <a:t>organiseren</a:t>
            </a:r>
            <a:r>
              <a:rPr lang="en-US" sz="1400" i="1" dirty="0"/>
              <a:t>, </a:t>
            </a:r>
            <a:r>
              <a:rPr lang="en-US" sz="1400" i="1" err="1"/>
              <a:t>uitvoeren</a:t>
            </a:r>
            <a:r>
              <a:rPr lang="en-US" sz="1400" i="1"/>
              <a:t> en</a:t>
            </a:r>
            <a:r>
              <a:rPr lang="nl-NL" sz="1400" i="1"/>
              <a:t> volbrengen.</a:t>
            </a:r>
            <a:r>
              <a:rPr lang="en-US" sz="1400" i="1"/>
              <a:t> </a:t>
            </a:r>
            <a:r>
              <a:rPr lang="en-US" altLang="nl-NL" sz="1400"/>
              <a:t> </a:t>
            </a:r>
            <a:endParaRPr lang="en-US" sz="1400" i="1" dirty="0"/>
          </a:p>
        </p:txBody>
      </p:sp>
      <p:sp>
        <p:nvSpPr>
          <p:cNvPr id="17" name="TextBox 16"/>
          <p:cNvSpPr txBox="1"/>
          <p:nvPr/>
        </p:nvSpPr>
        <p:spPr>
          <a:xfrm>
            <a:off x="457338" y="1431871"/>
            <a:ext cx="2480774" cy="523220"/>
          </a:xfrm>
          <a:prstGeom prst="rect">
            <a:avLst/>
          </a:prstGeom>
          <a:noFill/>
        </p:spPr>
        <p:txBody>
          <a:bodyPr wrap="square" rtlCol="0">
            <a:spAutoFit/>
          </a:bodyPr>
          <a:lstStyle/>
          <a:p>
            <a:r>
              <a:rPr lang="en-US" sz="1400" i="1" dirty="0"/>
              <a:t>Het </a:t>
            </a:r>
            <a:r>
              <a:rPr lang="en-US" sz="1400" i="1" dirty="0" err="1"/>
              <a:t>proces</a:t>
            </a:r>
            <a:r>
              <a:rPr lang="en-US" sz="1400" i="1" dirty="0"/>
              <a:t> van </a:t>
            </a:r>
            <a:r>
              <a:rPr lang="en-US" sz="1400" i="1" dirty="0" err="1"/>
              <a:t>presenteren</a:t>
            </a:r>
            <a:r>
              <a:rPr lang="en-US" sz="1400" i="1" dirty="0"/>
              <a:t>, </a:t>
            </a:r>
            <a:r>
              <a:rPr lang="en-US" sz="1400" i="1" dirty="0" err="1"/>
              <a:t>evalueren</a:t>
            </a:r>
            <a:r>
              <a:rPr lang="en-US" sz="1400" i="1" dirty="0"/>
              <a:t> en </a:t>
            </a:r>
            <a:r>
              <a:rPr lang="en-US" sz="1400" i="1" dirty="0" err="1"/>
              <a:t>vieren</a:t>
            </a:r>
            <a:r>
              <a:rPr lang="en-US" sz="1400" i="1" dirty="0"/>
              <a:t>.</a:t>
            </a:r>
          </a:p>
        </p:txBody>
      </p:sp>
      <p:sp>
        <p:nvSpPr>
          <p:cNvPr id="6" name="Content Placeholder 2">
            <a:extLst>
              <a:ext uri="{FF2B5EF4-FFF2-40B4-BE49-F238E27FC236}">
                <a16:creationId xmlns:a16="http://schemas.microsoft.com/office/drawing/2014/main" id="{0FE20642-E539-424F-80D1-731D5CFC1EE6}"/>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247350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eaLnBrk="1" hangingPunct="1"/>
            <a:r>
              <a:rPr lang="en-GB" altLang="nl-NL" sz="3600" b="1" dirty="0">
                <a:solidFill>
                  <a:srgbClr val="375E97"/>
                </a:solidFill>
                <a:ea typeface="ＭＳ Ｐゴシック" panose="020B0600070205080204" pitchFamily="34" charset="-128"/>
              </a:rPr>
              <a:t>1. </a:t>
            </a:r>
            <a:r>
              <a:rPr lang="en-GB" altLang="nl-NL" sz="3600" b="1" dirty="0" err="1">
                <a:solidFill>
                  <a:srgbClr val="375E97"/>
                </a:solidFill>
                <a:ea typeface="ＭＳ Ｐゴシック" panose="020B0600070205080204" pitchFamily="34" charset="-128"/>
              </a:rPr>
              <a:t>Verkenningsfase</a:t>
            </a:r>
            <a:endParaRPr lang="en-GB" altLang="nl-NL" sz="3600" b="1" dirty="0">
              <a:solidFill>
                <a:srgbClr val="375E97"/>
              </a:solidFill>
              <a:ea typeface="ＭＳ Ｐゴシック" panose="020B0600070205080204" pitchFamily="34" charset="-128"/>
            </a:endParaRPr>
          </a:p>
        </p:txBody>
      </p:sp>
      <p:sp>
        <p:nvSpPr>
          <p:cNvPr id="20483" name="Tijdelijke aanduiding voor inhoud 5"/>
          <p:cNvSpPr>
            <a:spLocks noGrp="1"/>
          </p:cNvSpPr>
          <p:nvPr>
            <p:ph idx="1"/>
          </p:nvPr>
        </p:nvSpPr>
        <p:spPr>
          <a:xfrm>
            <a:off x="1057321" y="1290613"/>
            <a:ext cx="7477079" cy="1464899"/>
          </a:xfrm>
        </p:spPr>
        <p:txBody>
          <a:bodyPr/>
          <a:lstStyle/>
          <a:p>
            <a:pPr marL="0" indent="0">
              <a:buNone/>
            </a:pPr>
            <a:r>
              <a:rPr lang="nl-NL" altLang="nl-NL" sz="2800" dirty="0">
                <a:ea typeface="ＭＳ Ｐゴシック" panose="020B0600070205080204" pitchFamily="34" charset="-128"/>
              </a:rPr>
              <a:t>Het proces waarin we samen onze probleemstelling, programma van eisen en wensen, ontwerpcriteria of ontwikkelopdracht formuleren.</a:t>
            </a:r>
          </a:p>
        </p:txBody>
      </p:sp>
      <p:pic>
        <p:nvPicPr>
          <p:cNvPr id="7" name="Afbeelding 5" descr="kop nieuwsbrief 1_jpeg.jpg"/>
          <p:cNvPicPr>
            <a:picLocks noChangeAspect="1"/>
          </p:cNvPicPr>
          <p:nvPr/>
        </p:nvPicPr>
        <p:blipFill rotWithShape="1">
          <a:blip r:embed="rId3">
            <a:extLst>
              <a:ext uri="{28A0092B-C50C-407E-A947-70E740481C1C}">
                <a14:useLocalDpi xmlns:a14="http://schemas.microsoft.com/office/drawing/2010/main" val="0"/>
              </a:ext>
            </a:extLst>
          </a:blip>
          <a:srcRect t="21010" r="37979" b="11835"/>
          <a:stretch/>
        </p:blipFill>
        <p:spPr bwMode="auto">
          <a:xfrm>
            <a:off x="6165850" y="6129868"/>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62102" y="3239589"/>
            <a:ext cx="5042263" cy="2246769"/>
          </a:xfrm>
          <a:prstGeom prst="rect">
            <a:avLst/>
          </a:prstGeom>
          <a:noFill/>
        </p:spPr>
        <p:txBody>
          <a:bodyPr wrap="square" rtlCol="0">
            <a:spAutoFit/>
          </a:bodyPr>
          <a:lstStyle/>
          <a:p>
            <a:pPr marL="0" indent="0">
              <a:buFont typeface="Arial" panose="020B0604020202020204" pitchFamily="34" charset="0"/>
              <a:buNone/>
            </a:pPr>
            <a:r>
              <a:rPr lang="en-GB" altLang="nl-NL" sz="2800" b="1" i="1" u="sng" dirty="0" err="1">
                <a:latin typeface="+mn-lt"/>
              </a:rPr>
              <a:t>Instructie</a:t>
            </a:r>
            <a:r>
              <a:rPr lang="en-GB" altLang="nl-NL" sz="2800" b="1" i="1" u="sng" dirty="0">
                <a:latin typeface="+mn-lt"/>
              </a:rPr>
              <a:t>:</a:t>
            </a:r>
          </a:p>
          <a:p>
            <a:pPr marL="0" indent="0">
              <a:buFont typeface="Arial" panose="020B0604020202020204" pitchFamily="34" charset="0"/>
              <a:buNone/>
            </a:pPr>
            <a:r>
              <a:rPr lang="en-GB" altLang="nl-NL" sz="2800" b="1" i="1" dirty="0">
                <a:solidFill>
                  <a:srgbClr val="375E97"/>
                </a:solidFill>
                <a:latin typeface="+mn-lt"/>
              </a:rPr>
              <a:t> </a:t>
            </a:r>
          </a:p>
          <a:p>
            <a:pPr marL="0" indent="0">
              <a:buFont typeface="Arial" panose="020B0604020202020204" pitchFamily="34" charset="0"/>
              <a:buNone/>
            </a:pPr>
            <a:r>
              <a:rPr lang="en-GB" altLang="nl-NL" sz="2800" b="1" i="1" dirty="0" err="1">
                <a:solidFill>
                  <a:srgbClr val="375E97"/>
                </a:solidFill>
                <a:latin typeface="+mn-lt"/>
              </a:rPr>
              <a:t>Denk</a:t>
            </a:r>
            <a:r>
              <a:rPr lang="en-GB" altLang="nl-NL" sz="2800" b="1" i="1" dirty="0">
                <a:solidFill>
                  <a:srgbClr val="375E97"/>
                </a:solidFill>
                <a:latin typeface="+mn-lt"/>
              </a:rPr>
              <a:t> aan </a:t>
            </a:r>
            <a:r>
              <a:rPr lang="en-GB" altLang="nl-NL" sz="2800" b="1" i="1" dirty="0" err="1">
                <a:solidFill>
                  <a:srgbClr val="375E97"/>
                </a:solidFill>
                <a:latin typeface="+mn-lt"/>
              </a:rPr>
              <a:t>een</a:t>
            </a:r>
            <a:r>
              <a:rPr lang="en-GB" altLang="nl-NL" sz="2800" b="1" i="1" dirty="0">
                <a:solidFill>
                  <a:srgbClr val="375E97"/>
                </a:solidFill>
                <a:latin typeface="+mn-lt"/>
              </a:rPr>
              <a:t> heel </a:t>
            </a:r>
            <a:r>
              <a:rPr lang="en-GB" altLang="nl-NL" sz="2800" b="1" i="1" dirty="0" err="1">
                <a:solidFill>
                  <a:srgbClr val="375E97"/>
                </a:solidFill>
                <a:latin typeface="+mn-lt"/>
              </a:rPr>
              <a:t>saaie</a:t>
            </a:r>
            <a:r>
              <a:rPr lang="en-GB" altLang="nl-NL" sz="2800" b="1" i="1" dirty="0">
                <a:solidFill>
                  <a:srgbClr val="375E97"/>
                </a:solidFill>
                <a:latin typeface="+mn-lt"/>
              </a:rPr>
              <a:t> les of </a:t>
            </a:r>
            <a:r>
              <a:rPr lang="en-GB" altLang="nl-NL" sz="2800" b="1" i="1" dirty="0" err="1">
                <a:solidFill>
                  <a:srgbClr val="375E97"/>
                </a:solidFill>
                <a:latin typeface="+mn-lt"/>
              </a:rPr>
              <a:t>slecht</a:t>
            </a:r>
            <a:r>
              <a:rPr lang="en-GB" altLang="nl-NL" sz="2800" b="1" i="1" dirty="0">
                <a:solidFill>
                  <a:srgbClr val="375E97"/>
                </a:solidFill>
                <a:latin typeface="+mn-lt"/>
              </a:rPr>
              <a:t> </a:t>
            </a:r>
            <a:r>
              <a:rPr lang="en-GB" altLang="nl-NL" sz="2800" b="1" i="1" dirty="0" err="1">
                <a:solidFill>
                  <a:srgbClr val="375E97"/>
                </a:solidFill>
                <a:latin typeface="+mn-lt"/>
              </a:rPr>
              <a:t>verlopen</a:t>
            </a:r>
            <a:r>
              <a:rPr lang="en-GB" altLang="nl-NL" sz="2800" b="1" i="1" dirty="0">
                <a:solidFill>
                  <a:srgbClr val="375E97"/>
                </a:solidFill>
                <a:latin typeface="+mn-lt"/>
              </a:rPr>
              <a:t> project of casus: </a:t>
            </a:r>
            <a:br>
              <a:rPr lang="en-GB" altLang="nl-NL" sz="2800" b="1" i="1" dirty="0">
                <a:solidFill>
                  <a:srgbClr val="375E97"/>
                </a:solidFill>
                <a:latin typeface="+mn-lt"/>
              </a:rPr>
            </a:br>
            <a:r>
              <a:rPr lang="en-GB" altLang="nl-NL" sz="2800" b="1" i="1" dirty="0">
                <a:solidFill>
                  <a:srgbClr val="375E97"/>
                </a:solidFill>
                <a:latin typeface="+mn-lt"/>
              </a:rPr>
              <a:t>5 </a:t>
            </a:r>
            <a:r>
              <a:rPr lang="en-GB" altLang="nl-NL" sz="2800" b="1" i="1" dirty="0" err="1">
                <a:solidFill>
                  <a:srgbClr val="375E97"/>
                </a:solidFill>
                <a:latin typeface="+mn-lt"/>
              </a:rPr>
              <a:t>minuten</a:t>
            </a:r>
            <a:r>
              <a:rPr lang="en-GB" altLang="nl-NL" sz="2800" b="1" i="1" dirty="0">
                <a:solidFill>
                  <a:srgbClr val="375E97"/>
                </a:solidFill>
                <a:latin typeface="+mn-lt"/>
              </a:rPr>
              <a:t>.</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749" r="4742"/>
          <a:stretch/>
        </p:blipFill>
        <p:spPr>
          <a:xfrm>
            <a:off x="-3429228" y="3430806"/>
            <a:ext cx="6858455" cy="6854388"/>
          </a:xfrm>
          <a:prstGeom prst="ellipse">
            <a:avLst/>
          </a:prstGeom>
        </p:spPr>
      </p:pic>
      <p:sp>
        <p:nvSpPr>
          <p:cNvPr id="10" name="Oval 9"/>
          <p:cNvSpPr/>
          <p:nvPr/>
        </p:nvSpPr>
        <p:spPr>
          <a:xfrm>
            <a:off x="-2534194" y="4292327"/>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304398CB-FDEF-CE4B-9297-F505EA02B03F}"/>
              </a:ext>
            </a:extLst>
          </p:cNvPr>
          <p:cNvSpPr txBox="1">
            <a:spLocks/>
          </p:cNvSpPr>
          <p:nvPr/>
        </p:nvSpPr>
        <p:spPr bwMode="auto">
          <a:xfrm>
            <a:off x="3762102" y="6291377"/>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128459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226" r="19725"/>
          <a:stretch/>
        </p:blipFill>
        <p:spPr>
          <a:xfrm>
            <a:off x="8965" y="6078"/>
            <a:ext cx="9395010" cy="6112468"/>
          </a:xfrm>
          <a:prstGeom prst="rect">
            <a:avLst/>
          </a:prstGeom>
        </p:spPr>
      </p:pic>
      <p:sp>
        <p:nvSpPr>
          <p:cNvPr id="13" name="Rectangle 12"/>
          <p:cNvSpPr/>
          <p:nvPr/>
        </p:nvSpPr>
        <p:spPr>
          <a:xfrm>
            <a:off x="-76204" y="6107224"/>
            <a:ext cx="9471775"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7749" r="4742"/>
          <a:stretch/>
        </p:blipFill>
        <p:spPr>
          <a:xfrm>
            <a:off x="-3429228" y="3430806"/>
            <a:ext cx="6858455" cy="6854388"/>
          </a:xfrm>
          <a:prstGeom prst="ellipse">
            <a:avLst/>
          </a:prstGeom>
        </p:spPr>
      </p:pic>
      <p:sp>
        <p:nvSpPr>
          <p:cNvPr id="6" name="Oval 5"/>
          <p:cNvSpPr/>
          <p:nvPr/>
        </p:nvSpPr>
        <p:spPr>
          <a:xfrm>
            <a:off x="-2534194" y="4292327"/>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6165850" y="6129868"/>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557BE327-E7C6-7943-9C2A-E73643F4FD48}"/>
              </a:ext>
            </a:extLst>
          </p:cNvPr>
          <p:cNvSpPr>
            <a:spLocks noGrp="1"/>
          </p:cNvSpPr>
          <p:nvPr>
            <p:ph idx="1"/>
          </p:nvPr>
        </p:nvSpPr>
        <p:spPr>
          <a:xfrm>
            <a:off x="3863749" y="6307266"/>
            <a:ext cx="2806861" cy="350691"/>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238531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749" r="4742"/>
          <a:stretch/>
        </p:blipFill>
        <p:spPr>
          <a:xfrm>
            <a:off x="-3499958" y="-3367444"/>
            <a:ext cx="6858455" cy="6854388"/>
          </a:xfrm>
          <a:prstGeom prst="ellipse">
            <a:avLst/>
          </a:prstGeom>
        </p:spPr>
      </p:pic>
      <p:sp>
        <p:nvSpPr>
          <p:cNvPr id="11" name="Oval 10"/>
          <p:cNvSpPr/>
          <p:nvPr/>
        </p:nvSpPr>
        <p:spPr>
          <a:xfrm>
            <a:off x="-2513463" y="-2757703"/>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el 1"/>
          <p:cNvSpPr>
            <a:spLocks noGrp="1"/>
          </p:cNvSpPr>
          <p:nvPr>
            <p:ph type="title"/>
          </p:nvPr>
        </p:nvSpPr>
        <p:spPr/>
        <p:txBody>
          <a:bodyPr/>
          <a:lstStyle/>
          <a:p>
            <a:pPr algn="r" eaLnBrk="1" hangingPunct="1"/>
            <a:r>
              <a:rPr lang="nl-NL" altLang="nl-NL" sz="3600" b="1" dirty="0">
                <a:solidFill>
                  <a:srgbClr val="439726"/>
                </a:solidFill>
                <a:ea typeface="ＭＳ Ｐゴシック" panose="020B0600070205080204" pitchFamily="34" charset="-128"/>
              </a:rPr>
              <a:t>2. Idee-ontwikkelingsfase</a:t>
            </a:r>
          </a:p>
        </p:txBody>
      </p:sp>
      <p:sp>
        <p:nvSpPr>
          <p:cNvPr id="24580" name="Tijdelijke aanduiding voor inhoud 5"/>
          <p:cNvSpPr>
            <a:spLocks noGrp="1"/>
          </p:cNvSpPr>
          <p:nvPr>
            <p:ph idx="1"/>
          </p:nvPr>
        </p:nvSpPr>
        <p:spPr>
          <a:xfrm>
            <a:off x="3826510" y="1301933"/>
            <a:ext cx="4934314" cy="1752600"/>
          </a:xfrm>
        </p:spPr>
        <p:txBody>
          <a:bodyPr/>
          <a:lstStyle/>
          <a:p>
            <a:pPr marL="0" indent="0">
              <a:buNone/>
            </a:pPr>
            <a:r>
              <a:rPr lang="nl-NL" sz="2800" dirty="0"/>
              <a:t>Hoe gaan we het aanpakken? Het proces van divergeren en convergeren.</a:t>
            </a:r>
          </a:p>
          <a:p>
            <a:pPr marL="0" indent="0">
              <a:buNone/>
            </a:pPr>
            <a:endParaRPr lang="en-US" sz="2800" dirty="0"/>
          </a:p>
        </p:txBody>
      </p:sp>
      <p:pic>
        <p:nvPicPr>
          <p:cNvPr id="9"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57944" y="3761965"/>
            <a:ext cx="7654834" cy="1661993"/>
          </a:xfrm>
          <a:prstGeom prst="rect">
            <a:avLst/>
          </a:prstGeom>
          <a:noFill/>
        </p:spPr>
        <p:txBody>
          <a:bodyPr wrap="square" rtlCol="0">
            <a:spAutoFit/>
          </a:bodyPr>
          <a:lstStyle/>
          <a:p>
            <a:pPr marL="0" indent="0">
              <a:buFont typeface="Arial" panose="020B0604020202020204" pitchFamily="34" charset="0"/>
              <a:buNone/>
            </a:pPr>
            <a:r>
              <a:rPr lang="en-GB" altLang="nl-NL" sz="2800" b="1" i="1" u="sng" dirty="0" err="1">
                <a:latin typeface="+mn-lt"/>
              </a:rPr>
              <a:t>Instructie</a:t>
            </a:r>
            <a:r>
              <a:rPr lang="en-GB" altLang="nl-NL" sz="2800" b="1" i="1" u="sng" dirty="0">
                <a:latin typeface="+mn-lt"/>
              </a:rPr>
              <a:t>:</a:t>
            </a:r>
          </a:p>
          <a:p>
            <a:pPr marL="0" indent="0">
              <a:buFont typeface="Arial" panose="020B0604020202020204" pitchFamily="34" charset="0"/>
              <a:buNone/>
            </a:pPr>
            <a:r>
              <a:rPr lang="en-GB" altLang="nl-NL" sz="2800" b="1" i="1" dirty="0" err="1">
                <a:solidFill>
                  <a:srgbClr val="439726"/>
                </a:solidFill>
                <a:latin typeface="+mn-lt"/>
              </a:rPr>
              <a:t>Bedenk</a:t>
            </a:r>
            <a:r>
              <a:rPr lang="en-GB" altLang="nl-NL" sz="2800" b="1" i="1" dirty="0">
                <a:solidFill>
                  <a:srgbClr val="439726"/>
                </a:solidFill>
                <a:latin typeface="+mn-lt"/>
              </a:rPr>
              <a:t> </a:t>
            </a:r>
            <a:r>
              <a:rPr lang="en-GB" altLang="nl-NL" sz="2800" b="1" i="1" dirty="0" err="1">
                <a:solidFill>
                  <a:srgbClr val="439726"/>
                </a:solidFill>
                <a:latin typeface="+mn-lt"/>
              </a:rPr>
              <a:t>zoveel</a:t>
            </a:r>
            <a:r>
              <a:rPr lang="en-GB" altLang="nl-NL" sz="2800" b="1" i="1" dirty="0">
                <a:solidFill>
                  <a:srgbClr val="439726"/>
                </a:solidFill>
                <a:latin typeface="+mn-lt"/>
              </a:rPr>
              <a:t> </a:t>
            </a:r>
            <a:r>
              <a:rPr lang="en-GB" altLang="nl-NL" sz="2800" b="1" i="1" dirty="0" err="1">
                <a:solidFill>
                  <a:srgbClr val="439726"/>
                </a:solidFill>
                <a:latin typeface="+mn-lt"/>
              </a:rPr>
              <a:t>mogelijk</a:t>
            </a:r>
            <a:r>
              <a:rPr lang="en-GB" altLang="nl-NL" sz="2800" b="1" i="1" dirty="0">
                <a:solidFill>
                  <a:srgbClr val="439726"/>
                </a:solidFill>
                <a:latin typeface="+mn-lt"/>
              </a:rPr>
              <a:t> </a:t>
            </a:r>
            <a:r>
              <a:rPr lang="nl-NL" altLang="nl-NL" sz="2800" b="1" i="1" dirty="0">
                <a:solidFill>
                  <a:srgbClr val="439726"/>
                </a:solidFill>
                <a:latin typeface="+mn-lt"/>
              </a:rPr>
              <a:t>ideeën</a:t>
            </a:r>
            <a:r>
              <a:rPr lang="en-GB" altLang="nl-NL" sz="2800" b="1" i="1" dirty="0">
                <a:solidFill>
                  <a:srgbClr val="439726"/>
                </a:solidFill>
                <a:latin typeface="+mn-lt"/>
              </a:rPr>
              <a:t> om je les of project </a:t>
            </a:r>
            <a:r>
              <a:rPr lang="en-GB" altLang="nl-NL" sz="2800" b="1" i="1" err="1">
                <a:solidFill>
                  <a:srgbClr val="439726"/>
                </a:solidFill>
                <a:latin typeface="+mn-lt"/>
              </a:rPr>
              <a:t>te</a:t>
            </a:r>
            <a:r>
              <a:rPr lang="en-GB" altLang="nl-NL" sz="2800" b="1" i="1">
                <a:solidFill>
                  <a:srgbClr val="439726"/>
                </a:solidFill>
                <a:latin typeface="+mn-lt"/>
              </a:rPr>
              <a:t> verbeteren </a:t>
            </a:r>
            <a:r>
              <a:rPr lang="en-GB" altLang="nl-NL" sz="2800" b="1" i="1" dirty="0">
                <a:solidFill>
                  <a:srgbClr val="439726"/>
                </a:solidFill>
                <a:latin typeface="+mn-lt"/>
              </a:rPr>
              <a:t>en </a:t>
            </a:r>
            <a:r>
              <a:rPr lang="en-GB" altLang="nl-NL" sz="2800" b="1" i="1" dirty="0" err="1">
                <a:solidFill>
                  <a:srgbClr val="439726"/>
                </a:solidFill>
                <a:latin typeface="+mn-lt"/>
              </a:rPr>
              <a:t>noteer</a:t>
            </a:r>
            <a:r>
              <a:rPr lang="en-GB" altLang="nl-NL" sz="2800" b="1" i="1" dirty="0">
                <a:solidFill>
                  <a:srgbClr val="439726"/>
                </a:solidFill>
                <a:latin typeface="+mn-lt"/>
              </a:rPr>
              <a:t> </a:t>
            </a:r>
            <a:r>
              <a:rPr lang="en-GB" altLang="nl-NL" sz="2800" b="1" i="1" dirty="0" err="1">
                <a:solidFill>
                  <a:srgbClr val="439726"/>
                </a:solidFill>
                <a:latin typeface="+mn-lt"/>
              </a:rPr>
              <a:t>deze</a:t>
            </a:r>
            <a:r>
              <a:rPr lang="en-GB" altLang="nl-NL" sz="2800" b="1" i="1" dirty="0">
                <a:solidFill>
                  <a:srgbClr val="439726"/>
                </a:solidFill>
                <a:latin typeface="+mn-lt"/>
              </a:rPr>
              <a:t>. </a:t>
            </a:r>
            <a:r>
              <a:rPr lang="en-GB" altLang="nl-NL" sz="2800" b="1" i="1" dirty="0" err="1">
                <a:solidFill>
                  <a:srgbClr val="439726"/>
                </a:solidFill>
                <a:latin typeface="+mn-lt"/>
              </a:rPr>
              <a:t>Kies</a:t>
            </a:r>
            <a:r>
              <a:rPr lang="en-GB" altLang="nl-NL" sz="2800" b="1" i="1" dirty="0">
                <a:solidFill>
                  <a:srgbClr val="439726"/>
                </a:solidFill>
                <a:latin typeface="+mn-lt"/>
              </a:rPr>
              <a:t> </a:t>
            </a:r>
            <a:r>
              <a:rPr lang="en-GB" altLang="nl-NL" sz="2800" b="1" i="1" dirty="0" err="1">
                <a:solidFill>
                  <a:srgbClr val="439726"/>
                </a:solidFill>
                <a:latin typeface="+mn-lt"/>
              </a:rPr>
              <a:t>er</a:t>
            </a:r>
            <a:r>
              <a:rPr lang="en-GB" altLang="nl-NL" sz="2800" b="1" i="1" dirty="0">
                <a:solidFill>
                  <a:srgbClr val="439726"/>
                </a:solidFill>
                <a:latin typeface="+mn-lt"/>
              </a:rPr>
              <a:t> </a:t>
            </a:r>
            <a:r>
              <a:rPr lang="en-GB" altLang="nl-NL" sz="2800" b="1" i="1" dirty="0" err="1">
                <a:solidFill>
                  <a:srgbClr val="439726"/>
                </a:solidFill>
                <a:latin typeface="+mn-lt"/>
              </a:rPr>
              <a:t>een</a:t>
            </a:r>
            <a:r>
              <a:rPr lang="en-GB" altLang="nl-NL" sz="2800" b="1" i="1" dirty="0">
                <a:solidFill>
                  <a:srgbClr val="439726"/>
                </a:solidFill>
                <a:latin typeface="+mn-lt"/>
              </a:rPr>
              <a:t> of twee.</a:t>
            </a:r>
          </a:p>
          <a:p>
            <a:endParaRPr lang="en-US" dirty="0"/>
          </a:p>
        </p:txBody>
      </p:sp>
      <p:sp>
        <p:nvSpPr>
          <p:cNvPr id="3" name="Content Placeholder 2">
            <a:extLst>
              <a:ext uri="{FF2B5EF4-FFF2-40B4-BE49-F238E27FC236}">
                <a16:creationId xmlns:a16="http://schemas.microsoft.com/office/drawing/2014/main" id="{A6A8E281-43B6-B147-BE54-8F5F64E466E7}"/>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409887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8640"/>
            <a:ext cx="9966795" cy="66458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749" r="4742"/>
          <a:stretch/>
        </p:blipFill>
        <p:spPr>
          <a:xfrm>
            <a:off x="-3499958" y="-3367444"/>
            <a:ext cx="6858455" cy="6854388"/>
          </a:xfrm>
          <a:prstGeom prst="ellipse">
            <a:avLst/>
          </a:prstGeom>
        </p:spPr>
      </p:pic>
      <p:sp>
        <p:nvSpPr>
          <p:cNvPr id="11" name="Oval 10"/>
          <p:cNvSpPr/>
          <p:nvPr/>
        </p:nvSpPr>
        <p:spPr>
          <a:xfrm>
            <a:off x="-2513463" y="-2757703"/>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Tekstvak 5"/>
          <p:cNvSpPr txBox="1">
            <a:spLocks noChangeArrowheads="1"/>
          </p:cNvSpPr>
          <p:nvPr/>
        </p:nvSpPr>
        <p:spPr bwMode="auto">
          <a:xfrm>
            <a:off x="1951038" y="4340225"/>
            <a:ext cx="24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nl-NL" altLang="nl-NL" sz="1800"/>
              <a:t>’</a:t>
            </a:r>
          </a:p>
        </p:txBody>
      </p:sp>
      <p:pic>
        <p:nvPicPr>
          <p:cNvPr id="9"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E88F9A13-3804-6A49-AB62-08FEC23C517A}"/>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88035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749" r="4742"/>
          <a:stretch/>
        </p:blipFill>
        <p:spPr>
          <a:xfrm>
            <a:off x="5714772" y="-3427194"/>
            <a:ext cx="6858455" cy="6854388"/>
          </a:xfrm>
          <a:prstGeom prst="ellipse">
            <a:avLst/>
          </a:prstGeom>
        </p:spPr>
      </p:pic>
      <p:sp>
        <p:nvSpPr>
          <p:cNvPr id="9" name="Oval 8"/>
          <p:cNvSpPr/>
          <p:nvPr/>
        </p:nvSpPr>
        <p:spPr>
          <a:xfrm>
            <a:off x="6541956" y="-2757508"/>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el 1"/>
          <p:cNvSpPr>
            <a:spLocks noGrp="1"/>
          </p:cNvSpPr>
          <p:nvPr>
            <p:ph type="title"/>
          </p:nvPr>
        </p:nvSpPr>
        <p:spPr/>
        <p:txBody>
          <a:bodyPr/>
          <a:lstStyle/>
          <a:p>
            <a:pPr algn="l" eaLnBrk="1" hangingPunct="1"/>
            <a:r>
              <a:rPr lang="en-GB" altLang="nl-NL" sz="3600" b="1" dirty="0">
                <a:solidFill>
                  <a:srgbClr val="CE2A20"/>
                </a:solidFill>
                <a:ea typeface="ＭＳ Ｐゴシック" panose="020B0600070205080204" pitchFamily="34" charset="-128"/>
              </a:rPr>
              <a:t>3. </a:t>
            </a:r>
            <a:r>
              <a:rPr lang="en-GB" altLang="nl-NL" sz="3600" b="1" dirty="0" err="1">
                <a:solidFill>
                  <a:srgbClr val="CE2A20"/>
                </a:solidFill>
                <a:ea typeface="ＭＳ Ｐゴシック" panose="020B0600070205080204" pitchFamily="34" charset="-128"/>
              </a:rPr>
              <a:t>Realisatiefase</a:t>
            </a:r>
            <a:endParaRPr lang="en-GB" altLang="nl-NL" sz="3600" b="1" dirty="0">
              <a:solidFill>
                <a:srgbClr val="CE2A20"/>
              </a:solidFill>
              <a:ea typeface="ＭＳ Ｐゴシック" panose="020B0600070205080204" pitchFamily="34" charset="-128"/>
            </a:endParaRPr>
          </a:p>
        </p:txBody>
      </p:sp>
      <p:sp>
        <p:nvSpPr>
          <p:cNvPr id="26627" name="Tijdelijke aanduiding voor inhoud 5"/>
          <p:cNvSpPr>
            <a:spLocks noGrp="1"/>
          </p:cNvSpPr>
          <p:nvPr>
            <p:ph idx="1"/>
          </p:nvPr>
        </p:nvSpPr>
        <p:spPr>
          <a:xfrm>
            <a:off x="993263" y="1417638"/>
            <a:ext cx="5257572" cy="1552303"/>
          </a:xfrm>
        </p:spPr>
        <p:txBody>
          <a:bodyPr/>
          <a:lstStyle/>
          <a:p>
            <a:pPr marL="0" indent="0">
              <a:buNone/>
            </a:pPr>
            <a:r>
              <a:rPr lang="en-US" dirty="0"/>
              <a:t>Het </a:t>
            </a:r>
            <a:r>
              <a:rPr lang="en-US" dirty="0" err="1"/>
              <a:t>proces</a:t>
            </a:r>
            <a:r>
              <a:rPr lang="en-US" dirty="0"/>
              <a:t> van </a:t>
            </a:r>
            <a:r>
              <a:rPr lang="en-US" dirty="0" err="1"/>
              <a:t>plannen</a:t>
            </a:r>
            <a:r>
              <a:rPr lang="en-US" dirty="0"/>
              <a:t>, </a:t>
            </a:r>
            <a:r>
              <a:rPr lang="en-US" dirty="0" err="1"/>
              <a:t>organiseren</a:t>
            </a:r>
            <a:r>
              <a:rPr lang="en-US" dirty="0"/>
              <a:t>, </a:t>
            </a:r>
            <a:r>
              <a:rPr lang="en-US" dirty="0" err="1"/>
              <a:t>uitvoeren</a:t>
            </a:r>
            <a:r>
              <a:rPr lang="en-US" dirty="0"/>
              <a:t> en </a:t>
            </a:r>
            <a:r>
              <a:rPr lang="en-US" dirty="0" err="1"/>
              <a:t>volbrengen</a:t>
            </a:r>
            <a:r>
              <a:rPr lang="en-US" dirty="0"/>
              <a:t>. </a:t>
            </a:r>
            <a:r>
              <a:rPr lang="en-US" altLang="nl-NL" dirty="0"/>
              <a:t> </a:t>
            </a:r>
            <a:endParaRPr lang="en-US" dirty="0"/>
          </a:p>
        </p:txBody>
      </p:sp>
      <p:pic>
        <p:nvPicPr>
          <p:cNvPr id="7"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5FA5293E-F1C7-0E42-A05E-26C3D2F3EC8A}"/>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160150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52"/>
          <a:stretch/>
        </p:blipFill>
        <p:spPr>
          <a:xfrm>
            <a:off x="-1" y="-18384"/>
            <a:ext cx="9144000" cy="614825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749" r="4742"/>
          <a:stretch/>
        </p:blipFill>
        <p:spPr>
          <a:xfrm>
            <a:off x="5714772" y="-3427194"/>
            <a:ext cx="6858455" cy="6854388"/>
          </a:xfrm>
          <a:prstGeom prst="ellipse">
            <a:avLst/>
          </a:prstGeom>
        </p:spPr>
      </p:pic>
      <p:sp>
        <p:nvSpPr>
          <p:cNvPr id="9" name="Oval 8"/>
          <p:cNvSpPr/>
          <p:nvPr/>
        </p:nvSpPr>
        <p:spPr>
          <a:xfrm>
            <a:off x="6541956" y="-2757508"/>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09F91891-5D20-B64E-A75C-9B4569AB040C}"/>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87553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449"/>
          <a:stretch/>
        </p:blipFill>
        <p:spPr>
          <a:xfrm>
            <a:off x="4545962" y="-1"/>
            <a:ext cx="6576824" cy="4269230"/>
          </a:xfrm>
          <a:prstGeom prst="rect">
            <a:avLst/>
          </a:prstGeom>
        </p:spPr>
      </p:pic>
      <p:pic>
        <p:nvPicPr>
          <p:cNvPr id="7"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1547" t="18214"/>
          <a:stretch/>
        </p:blipFill>
        <p:spPr>
          <a:xfrm>
            <a:off x="-1" y="0"/>
            <a:ext cx="4545963" cy="3152503"/>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3488" r="-717"/>
          <a:stretch/>
        </p:blipFill>
        <p:spPr>
          <a:xfrm>
            <a:off x="5259975" y="3152503"/>
            <a:ext cx="3940042" cy="3039293"/>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7749" r="4742"/>
          <a:stretch/>
        </p:blipFill>
        <p:spPr>
          <a:xfrm>
            <a:off x="5714772" y="-3427194"/>
            <a:ext cx="6858455" cy="6854388"/>
          </a:xfrm>
          <a:prstGeom prst="ellipse">
            <a:avLst/>
          </a:prstGeom>
        </p:spPr>
      </p:pic>
      <p:sp>
        <p:nvSpPr>
          <p:cNvPr id="9" name="Oval 8"/>
          <p:cNvSpPr/>
          <p:nvPr/>
        </p:nvSpPr>
        <p:spPr>
          <a:xfrm>
            <a:off x="6541956" y="-2757508"/>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hoek 9"/>
          <p:cNvSpPr/>
          <p:nvPr/>
        </p:nvSpPr>
        <p:spPr>
          <a:xfrm>
            <a:off x="182879" y="5419784"/>
            <a:ext cx="4572000" cy="646331"/>
          </a:xfrm>
          <a:prstGeom prst="rect">
            <a:avLst/>
          </a:prstGeom>
        </p:spPr>
        <p:txBody>
          <a:bodyPr>
            <a:spAutoFit/>
          </a:bodyPr>
          <a:lstStyle/>
          <a:p>
            <a:r>
              <a:rPr lang="nl-NL" dirty="0">
                <a:hlinkClick r:id="rId8"/>
              </a:rPr>
              <a:t>https://www.youtube.com/watch?v=laAZuGKxm_w</a:t>
            </a:r>
            <a:r>
              <a:rPr lang="nl-NL" dirty="0"/>
              <a:t> </a:t>
            </a:r>
          </a:p>
        </p:txBody>
      </p:sp>
      <p:sp>
        <p:nvSpPr>
          <p:cNvPr id="3" name="Content Placeholder 2">
            <a:extLst>
              <a:ext uri="{FF2B5EF4-FFF2-40B4-BE49-F238E27FC236}">
                <a16:creationId xmlns:a16="http://schemas.microsoft.com/office/drawing/2014/main" id="{2B7FE587-E643-D442-8F5D-8A926486C27F}"/>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
        <p:nvSpPr>
          <p:cNvPr id="11" name="Rechthoek 10"/>
          <p:cNvSpPr/>
          <p:nvPr/>
        </p:nvSpPr>
        <p:spPr>
          <a:xfrm>
            <a:off x="182879" y="3661967"/>
            <a:ext cx="4572000" cy="646331"/>
          </a:xfrm>
          <a:prstGeom prst="rect">
            <a:avLst/>
          </a:prstGeom>
        </p:spPr>
        <p:txBody>
          <a:bodyPr>
            <a:spAutoFit/>
          </a:bodyPr>
          <a:lstStyle/>
          <a:p>
            <a:r>
              <a:rPr lang="nl-NL" dirty="0"/>
              <a:t>https://www.youtube.com/watch?v=laAZuGKxm_w</a:t>
            </a:r>
          </a:p>
        </p:txBody>
      </p:sp>
      <p:pic>
        <p:nvPicPr>
          <p:cNvPr id="6" name="Picture 5">
            <a:hlinkClick r:id="rId8"/>
          </p:cNvPr>
          <p:cNvPicPr>
            <a:picLocks noChangeAspect="1"/>
          </p:cNvPicPr>
          <p:nvPr/>
        </p:nvPicPr>
        <p:blipFill rotWithShape="1">
          <a:blip r:embed="rId9">
            <a:extLst>
              <a:ext uri="{28A0092B-C50C-407E-A947-70E740481C1C}">
                <a14:useLocalDpi xmlns:a14="http://schemas.microsoft.com/office/drawing/2010/main" val="0"/>
              </a:ext>
            </a:extLst>
          </a:blip>
          <a:srcRect b="30270"/>
          <a:stretch/>
        </p:blipFill>
        <p:spPr>
          <a:xfrm>
            <a:off x="-322218" y="3152502"/>
            <a:ext cx="5811537" cy="3039292"/>
          </a:xfrm>
          <a:prstGeom prst="rect">
            <a:avLst/>
          </a:prstGeom>
        </p:spPr>
      </p:pic>
    </p:spTree>
    <p:extLst>
      <p:ext uri="{BB962C8B-B14F-4D97-AF65-F5344CB8AC3E}">
        <p14:creationId xmlns:p14="http://schemas.microsoft.com/office/powerpoint/2010/main" val="63783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749" r="4742"/>
          <a:stretch/>
        </p:blipFill>
        <p:spPr>
          <a:xfrm>
            <a:off x="5716593" y="3465642"/>
            <a:ext cx="6858455" cy="6854388"/>
          </a:xfrm>
          <a:prstGeom prst="ellipse">
            <a:avLst/>
          </a:prstGeom>
        </p:spPr>
      </p:pic>
      <p:sp>
        <p:nvSpPr>
          <p:cNvPr id="9" name="Oval 8"/>
          <p:cNvSpPr/>
          <p:nvPr/>
        </p:nvSpPr>
        <p:spPr>
          <a:xfrm>
            <a:off x="6611624" y="4199213"/>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el 1"/>
          <p:cNvSpPr>
            <a:spLocks noGrp="1"/>
          </p:cNvSpPr>
          <p:nvPr>
            <p:ph type="title"/>
          </p:nvPr>
        </p:nvSpPr>
        <p:spPr/>
        <p:txBody>
          <a:bodyPr/>
          <a:lstStyle/>
          <a:p>
            <a:pPr algn="l" eaLnBrk="1" hangingPunct="1"/>
            <a:r>
              <a:rPr lang="nl-NL" altLang="nl-NL" sz="3600" b="1" dirty="0">
                <a:solidFill>
                  <a:srgbClr val="FFC822"/>
                </a:solidFill>
                <a:ea typeface="ＭＳ Ｐゴシック" panose="020B0600070205080204" pitchFamily="34" charset="-128"/>
              </a:rPr>
              <a:t>4. Oogstfase</a:t>
            </a:r>
          </a:p>
        </p:txBody>
      </p:sp>
      <p:sp>
        <p:nvSpPr>
          <p:cNvPr id="28675" name="Tijdelijke aanduiding voor inhoud 5"/>
          <p:cNvSpPr>
            <a:spLocks noGrp="1"/>
          </p:cNvSpPr>
          <p:nvPr>
            <p:ph idx="1"/>
          </p:nvPr>
        </p:nvSpPr>
        <p:spPr>
          <a:xfrm>
            <a:off x="901335" y="1274525"/>
            <a:ext cx="7450183" cy="4048125"/>
          </a:xfrm>
        </p:spPr>
        <p:txBody>
          <a:bodyPr/>
          <a:lstStyle/>
          <a:p>
            <a:pPr marL="0" indent="0">
              <a:buNone/>
            </a:pPr>
            <a:r>
              <a:rPr lang="en-GB" altLang="nl-NL" sz="2800" dirty="0"/>
              <a:t>Het </a:t>
            </a:r>
            <a:r>
              <a:rPr lang="en-GB" altLang="nl-NL" sz="2800" dirty="0" err="1"/>
              <a:t>proces</a:t>
            </a:r>
            <a:r>
              <a:rPr lang="en-GB" altLang="nl-NL" sz="2800" dirty="0"/>
              <a:t> van </a:t>
            </a:r>
            <a:r>
              <a:rPr lang="en-GB" altLang="nl-NL" sz="2800" dirty="0" err="1"/>
              <a:t>presenteren</a:t>
            </a:r>
            <a:r>
              <a:rPr lang="en-GB" altLang="nl-NL" sz="2800" dirty="0"/>
              <a:t>, </a:t>
            </a:r>
          </a:p>
          <a:p>
            <a:pPr marL="0" indent="0">
              <a:buNone/>
            </a:pPr>
            <a:r>
              <a:rPr lang="en-GB" altLang="nl-NL" sz="2800" dirty="0" err="1"/>
              <a:t>evalueren</a:t>
            </a:r>
            <a:r>
              <a:rPr lang="en-GB" altLang="nl-NL" sz="2800" dirty="0"/>
              <a:t> </a:t>
            </a:r>
            <a:r>
              <a:rPr lang="en-GB" altLang="nl-NL" sz="2800"/>
              <a:t>en vieren</a:t>
            </a:r>
            <a:r>
              <a:rPr lang="nl-NL" altLang="nl-NL" sz="2800"/>
              <a:t>.</a:t>
            </a:r>
            <a:endParaRPr lang="en-US" sz="2800" dirty="0"/>
          </a:p>
        </p:txBody>
      </p:sp>
      <p:pic>
        <p:nvPicPr>
          <p:cNvPr id="7"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93D9B7F3-EFD6-224C-ACE9-AAC467CF5E00}"/>
              </a:ext>
            </a:extLst>
          </p:cNvPr>
          <p:cNvSpPr txBox="1">
            <a:spLocks/>
          </p:cNvSpPr>
          <p:nvPr/>
        </p:nvSpPr>
        <p:spPr bwMode="auto">
          <a:xfrm>
            <a:off x="3075972" y="6264158"/>
            <a:ext cx="2806861" cy="45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12377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322"/>
          <a:stretch/>
        </p:blipFill>
        <p:spPr>
          <a:xfrm flipH="1">
            <a:off x="0" y="0"/>
            <a:ext cx="9144000" cy="615696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749" r="4742"/>
          <a:stretch/>
        </p:blipFill>
        <p:spPr>
          <a:xfrm>
            <a:off x="5716593" y="3465642"/>
            <a:ext cx="6858455" cy="6854388"/>
          </a:xfrm>
          <a:prstGeom prst="ellipse">
            <a:avLst/>
          </a:prstGeom>
        </p:spPr>
      </p:pic>
      <p:sp>
        <p:nvSpPr>
          <p:cNvPr id="9" name="Oval 8"/>
          <p:cNvSpPr/>
          <p:nvPr/>
        </p:nvSpPr>
        <p:spPr>
          <a:xfrm>
            <a:off x="6611624" y="4199213"/>
            <a:ext cx="5064751" cy="531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F40CCE8C-8128-6741-9590-6F94395F2C0C}"/>
              </a:ext>
            </a:extLst>
          </p:cNvPr>
          <p:cNvSpPr>
            <a:spLocks noGrp="1"/>
          </p:cNvSpPr>
          <p:nvPr>
            <p:ph idx="1"/>
          </p:nvPr>
        </p:nvSpPr>
        <p:spPr>
          <a:xfrm>
            <a:off x="3095998" y="6270351"/>
            <a:ext cx="2806861" cy="474257"/>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6162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5305"/>
          <a:stretch/>
        </p:blipFill>
        <p:spPr>
          <a:xfrm>
            <a:off x="0" y="-50800"/>
            <a:ext cx="9144000" cy="6901656"/>
          </a:xfrm>
          <a:prstGeom prst="rect">
            <a:avLst/>
          </a:prstGeom>
        </p:spPr>
      </p:pic>
      <p:sp>
        <p:nvSpPr>
          <p:cNvPr id="7" name="Rectangle 6"/>
          <p:cNvSpPr/>
          <p:nvPr/>
        </p:nvSpPr>
        <p:spPr>
          <a:xfrm>
            <a:off x="-76203" y="6107224"/>
            <a:ext cx="9271000"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23972" y="6262380"/>
            <a:ext cx="2806861" cy="405114"/>
          </a:xfrm>
        </p:spPr>
        <p:txBody>
          <a:bodyPr/>
          <a:lstStyle/>
          <a:p>
            <a:pPr marL="0" indent="0">
              <a:buNone/>
            </a:pPr>
            <a:r>
              <a:rPr lang="nl-NL" altLang="nl-NL" sz="2000" dirty="0">
                <a:ea typeface="ＭＳ Ｐゴシック" panose="020B0600070205080204" pitchFamily="34" charset="-128"/>
              </a:rPr>
              <a:t>Dinsdag 4 juni 2019</a:t>
            </a:r>
          </a:p>
          <a:p>
            <a:endParaRPr lang="en-US" dirty="0"/>
          </a:p>
        </p:txBody>
      </p:sp>
      <p:pic>
        <p:nvPicPr>
          <p:cNvPr id="4"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898568" y="330545"/>
            <a:ext cx="3923211" cy="4951819"/>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6"/>
          <p:cNvSpPr txBox="1">
            <a:spLocks/>
          </p:cNvSpPr>
          <p:nvPr/>
        </p:nvSpPr>
        <p:spPr bwMode="auto">
          <a:xfrm>
            <a:off x="4939302" y="161233"/>
            <a:ext cx="3682184"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mj-cs"/>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defRPr>
            </a:lvl9pPr>
          </a:lstStyle>
          <a:p>
            <a:pPr algn="l"/>
            <a:r>
              <a:rPr lang="nl-NL" sz="3600" b="1" dirty="0">
                <a:solidFill>
                  <a:srgbClr val="FBC200"/>
                </a:solidFill>
              </a:rPr>
              <a:t>Programma</a:t>
            </a:r>
            <a:r>
              <a:rPr lang="en-US" sz="3600" b="1" dirty="0">
                <a:solidFill>
                  <a:srgbClr val="FBC200"/>
                </a:solidFill>
              </a:rPr>
              <a:t>:</a:t>
            </a:r>
          </a:p>
        </p:txBody>
      </p:sp>
      <p:sp>
        <p:nvSpPr>
          <p:cNvPr id="9" name="Tijdelijke aanduiding voor inhoud 5"/>
          <p:cNvSpPr txBox="1">
            <a:spLocks/>
          </p:cNvSpPr>
          <p:nvPr/>
        </p:nvSpPr>
        <p:spPr bwMode="auto">
          <a:xfrm>
            <a:off x="4939301" y="1047837"/>
            <a:ext cx="3882477" cy="423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nl-NL" altLang="nl-NL" sz="2400" dirty="0">
                <a:ea typeface="ＭＳ Ｐゴシック" panose="020B0600070205080204" pitchFamily="34" charset="-128"/>
              </a:rPr>
              <a:t>Wat is Ondernemend Onderwijs?</a:t>
            </a:r>
          </a:p>
          <a:p>
            <a:pPr>
              <a:defRPr/>
            </a:pPr>
            <a:r>
              <a:rPr lang="nl-NL" altLang="nl-NL" sz="2400" dirty="0">
                <a:ea typeface="ＭＳ Ｐゴシック" panose="020B0600070205080204" pitchFamily="34" charset="-128"/>
              </a:rPr>
              <a:t>Het is een workshop, dus je gaat aan het werk </a:t>
            </a:r>
          </a:p>
          <a:p>
            <a:pPr>
              <a:defRPr/>
            </a:pPr>
            <a:r>
              <a:rPr lang="nl-NL" altLang="nl-NL" sz="2400" dirty="0">
                <a:ea typeface="ＭＳ Ｐゴシック" panose="020B0600070205080204" pitchFamily="34" charset="-128"/>
              </a:rPr>
              <a:t>Het gaat over sociaal ondernemende vaardigheden en attitude.</a:t>
            </a:r>
          </a:p>
          <a:p>
            <a:pPr>
              <a:defRPr/>
            </a:pPr>
            <a:r>
              <a:rPr lang="nl-NL" altLang="nl-NL" sz="2400" dirty="0">
                <a:ea typeface="ＭＳ Ｐゴシック" panose="020B0600070205080204" pitchFamily="34" charset="-128"/>
              </a:rPr>
              <a:t>Het gaat over ontwerpend leren</a:t>
            </a:r>
          </a:p>
          <a:p>
            <a:pPr>
              <a:defRPr/>
            </a:pPr>
            <a:r>
              <a:rPr lang="nl-NL" altLang="nl-NL" sz="2400" dirty="0">
                <a:ea typeface="ＭＳ Ｐゴシック" panose="020B0600070205080204" pitchFamily="34" charset="-128"/>
              </a:rPr>
              <a:t>Het gaat over SOOOL…</a:t>
            </a:r>
          </a:p>
          <a:p>
            <a:pPr marL="0" indent="0">
              <a:buFont typeface="Arial" panose="020B0604020202020204" pitchFamily="34" charset="0"/>
              <a:buNone/>
              <a:defRPr/>
            </a:pPr>
            <a:endParaRPr lang="nl-NL" altLang="nl-NL" sz="2400" dirty="0">
              <a:ea typeface="ＭＳ Ｐゴシック" panose="020B0600070205080204" pitchFamily="34" charset="-128"/>
            </a:endParaRPr>
          </a:p>
          <a:p>
            <a:pPr>
              <a:defRPr/>
            </a:pPr>
            <a:endParaRPr lang="nl-NL" altLang="nl-NL" sz="2400" dirty="0">
              <a:ea typeface="ＭＳ Ｐゴシック" panose="020B0600070205080204" pitchFamily="34" charset="-128"/>
            </a:endParaRPr>
          </a:p>
        </p:txBody>
      </p:sp>
    </p:spTree>
    <p:extLst>
      <p:ext uri="{BB962C8B-B14F-4D97-AF65-F5344CB8AC3E}">
        <p14:creationId xmlns:p14="http://schemas.microsoft.com/office/powerpoint/2010/main" val="247951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algn="l" eaLnBrk="1" hangingPunct="1"/>
            <a:r>
              <a:rPr lang="nl-NL" altLang="nl-NL" sz="3600" b="1">
                <a:solidFill>
                  <a:srgbClr val="365E92"/>
                </a:solidFill>
                <a:ea typeface="ＭＳ Ｐゴシック" panose="020B0600070205080204" pitchFamily="34" charset="-128"/>
              </a:rPr>
              <a:t>21</a:t>
            </a:r>
            <a:r>
              <a:rPr lang="nl-NL" altLang="nl-NL" sz="3600" b="1" baseline="30000">
                <a:solidFill>
                  <a:srgbClr val="365E92"/>
                </a:solidFill>
                <a:ea typeface="ＭＳ Ｐゴシック" panose="020B0600070205080204" pitchFamily="34" charset="-128"/>
              </a:rPr>
              <a:t>e</a:t>
            </a:r>
            <a:r>
              <a:rPr lang="nl-NL" altLang="nl-NL" sz="3600" b="1">
                <a:solidFill>
                  <a:srgbClr val="365E92"/>
                </a:solidFill>
                <a:ea typeface="ＭＳ Ｐゴシック" panose="020B0600070205080204" pitchFamily="34" charset="-128"/>
              </a:rPr>
              <a:t>-eeuwse </a:t>
            </a:r>
            <a:r>
              <a:rPr lang="nl-NL" altLang="nl-NL" sz="3600" b="1" dirty="0">
                <a:solidFill>
                  <a:srgbClr val="365E92"/>
                </a:solidFill>
                <a:ea typeface="ＭＳ Ｐゴシック" panose="020B0600070205080204" pitchFamily="34" charset="-128"/>
              </a:rPr>
              <a:t>vaardigheden</a:t>
            </a:r>
          </a:p>
        </p:txBody>
      </p:sp>
      <p:sp>
        <p:nvSpPr>
          <p:cNvPr id="32772" name="Tijdelijke aanduiding voor inhoud 5"/>
          <p:cNvSpPr>
            <a:spLocks noGrp="1"/>
          </p:cNvSpPr>
          <p:nvPr>
            <p:ph idx="1"/>
          </p:nvPr>
        </p:nvSpPr>
        <p:spPr/>
        <p:txBody>
          <a:bodyPr/>
          <a:lstStyle/>
          <a:p>
            <a:endParaRPr lang="nl-NL" altLang="nl-NL" dirty="0">
              <a:ea typeface="ＭＳ Ｐゴシック" panose="020B0600070205080204" pitchFamily="34" charset="-128"/>
            </a:endParaRPr>
          </a:p>
          <a:p>
            <a:endParaRPr lang="nl-NL" altLang="nl-NL" dirty="0">
              <a:ea typeface="ＭＳ Ｐゴシック" panose="020B0600070205080204" pitchFamily="34" charset="-128"/>
            </a:endParaRPr>
          </a:p>
        </p:txBody>
      </p:sp>
      <p:pic>
        <p:nvPicPr>
          <p:cNvPr id="8" name="Afbeelding 5" descr="kop nieuwsbrief 1_jpeg.jpg"/>
          <p:cNvPicPr>
            <a:picLocks noChangeAspect="1"/>
          </p:cNvPicPr>
          <p:nvPr/>
        </p:nvPicPr>
        <p:blipFill rotWithShape="1">
          <a:blip r:embed="rId3">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572406" y="1600201"/>
            <a:ext cx="7241540" cy="4525962"/>
          </a:xfrm>
          <a:prstGeom prst="rect">
            <a:avLst/>
          </a:prstGeom>
        </p:spPr>
      </p:pic>
      <p:sp>
        <p:nvSpPr>
          <p:cNvPr id="3" name="Content Placeholder 2">
            <a:extLst>
              <a:ext uri="{FF2B5EF4-FFF2-40B4-BE49-F238E27FC236}">
                <a16:creationId xmlns:a16="http://schemas.microsoft.com/office/drawing/2014/main" id="{C1D084EE-B1BE-CD4B-9FFA-90C075D521A7}"/>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2169"/>
            <a:ext cx="6858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70"/>
          <a:stretch/>
        </p:blipFill>
        <p:spPr>
          <a:xfrm>
            <a:off x="2647406" y="-721283"/>
            <a:ext cx="6496594" cy="6858000"/>
          </a:xfrm>
          <a:prstGeom prst="rect">
            <a:avLst/>
          </a:prstGeom>
        </p:spPr>
      </p:pic>
      <p:sp>
        <p:nvSpPr>
          <p:cNvPr id="7" name="Rectangle 6"/>
          <p:cNvSpPr/>
          <p:nvPr/>
        </p:nvSpPr>
        <p:spPr>
          <a:xfrm>
            <a:off x="498316" y="567586"/>
            <a:ext cx="4030141" cy="5568813"/>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el 1"/>
          <p:cNvSpPr>
            <a:spLocks noGrp="1"/>
          </p:cNvSpPr>
          <p:nvPr>
            <p:ph type="title"/>
          </p:nvPr>
        </p:nvSpPr>
        <p:spPr>
          <a:xfrm>
            <a:off x="640080" y="379141"/>
            <a:ext cx="8229600" cy="1143000"/>
          </a:xfrm>
        </p:spPr>
        <p:txBody>
          <a:bodyPr/>
          <a:lstStyle/>
          <a:p>
            <a:pPr algn="l" eaLnBrk="1" hangingPunct="1"/>
            <a:r>
              <a:rPr lang="nl-NL" altLang="nl-NL" sz="3600" b="1" dirty="0">
                <a:solidFill>
                  <a:srgbClr val="365E92"/>
                </a:solidFill>
                <a:ea typeface="ＭＳ Ｐゴシック" panose="020B0600070205080204" pitchFamily="34" charset="-128"/>
              </a:rPr>
              <a:t>Vragen</a:t>
            </a:r>
          </a:p>
        </p:txBody>
      </p:sp>
      <p:sp>
        <p:nvSpPr>
          <p:cNvPr id="32771" name="Tijdelijke aanduiding voor inhoud 5"/>
          <p:cNvSpPr>
            <a:spLocks noGrp="1"/>
          </p:cNvSpPr>
          <p:nvPr>
            <p:ph idx="1"/>
          </p:nvPr>
        </p:nvSpPr>
        <p:spPr>
          <a:xfrm>
            <a:off x="625803" y="1366347"/>
            <a:ext cx="3841694" cy="2935687"/>
          </a:xfrm>
        </p:spPr>
        <p:txBody>
          <a:bodyPr/>
          <a:lstStyle/>
          <a:p>
            <a:r>
              <a:rPr lang="en-GB" altLang="nl-NL" sz="2400" dirty="0">
                <a:ea typeface="ＭＳ Ｐゴシック" panose="020B0600070205080204" pitchFamily="34" charset="-128"/>
              </a:rPr>
              <a:t>Wat </a:t>
            </a:r>
            <a:r>
              <a:rPr lang="en-GB" altLang="nl-NL" sz="2400" dirty="0" err="1">
                <a:ea typeface="ＭＳ Ｐゴシック" panose="020B0600070205080204" pitchFamily="34" charset="-128"/>
              </a:rPr>
              <a:t>heb</a:t>
            </a:r>
            <a:r>
              <a:rPr lang="en-GB" altLang="nl-NL" sz="2400" dirty="0">
                <a:ea typeface="ＭＳ Ｐゴシック" panose="020B0600070205080204" pitchFamily="34" charset="-128"/>
              </a:rPr>
              <a:t> je </a:t>
            </a:r>
            <a:r>
              <a:rPr lang="en-GB" altLang="nl-NL" sz="2400" dirty="0" err="1">
                <a:ea typeface="ＭＳ Ｐゴシック" panose="020B0600070205080204" pitchFamily="34" charset="-128"/>
              </a:rPr>
              <a:t>geleerd</a:t>
            </a:r>
            <a:r>
              <a:rPr lang="en-GB" altLang="nl-NL" sz="2400" dirty="0">
                <a:ea typeface="ＭＳ Ｐゴシック" panose="020B0600070205080204" pitchFamily="34" charset="-128"/>
              </a:rPr>
              <a:t> van </a:t>
            </a:r>
            <a:r>
              <a:rPr lang="en-GB" altLang="nl-NL" sz="2400" dirty="0" err="1">
                <a:ea typeface="ＭＳ Ｐゴシック" panose="020B0600070205080204" pitchFamily="34" charset="-128"/>
              </a:rPr>
              <a:t>deze</a:t>
            </a:r>
            <a:r>
              <a:rPr lang="en-GB" altLang="nl-NL" sz="2400" dirty="0">
                <a:ea typeface="ＭＳ Ｐゴシック" panose="020B0600070205080204" pitchFamily="34" charset="-128"/>
              </a:rPr>
              <a:t> workshop?</a:t>
            </a:r>
          </a:p>
          <a:p>
            <a:r>
              <a:rPr lang="en-GB" altLang="nl-NL" sz="2400" dirty="0">
                <a:ea typeface="ＭＳ Ｐゴシック" panose="020B0600070205080204" pitchFamily="34" charset="-128"/>
              </a:rPr>
              <a:t>Wat neem je </a:t>
            </a:r>
            <a:r>
              <a:rPr lang="en-GB" altLang="nl-NL" sz="2400" dirty="0" err="1">
                <a:ea typeface="ＭＳ Ｐゴシック" panose="020B0600070205080204" pitchFamily="34" charset="-128"/>
              </a:rPr>
              <a:t>mee</a:t>
            </a:r>
            <a:r>
              <a:rPr lang="en-GB" altLang="nl-NL" sz="2400" dirty="0">
                <a:ea typeface="ＭＳ Ｐゴシック" panose="020B0600070205080204" pitchFamily="34" charset="-128"/>
              </a:rPr>
              <a:t> van </a:t>
            </a:r>
            <a:r>
              <a:rPr lang="en-GB" altLang="nl-NL" sz="2400" dirty="0" err="1">
                <a:ea typeface="ＭＳ Ｐゴシック" panose="020B0600070205080204" pitchFamily="34" charset="-128"/>
              </a:rPr>
              <a:t>deze</a:t>
            </a:r>
            <a:r>
              <a:rPr lang="en-GB" altLang="nl-NL" sz="2400" dirty="0">
                <a:ea typeface="ＭＳ Ｐゴシック" panose="020B0600070205080204" pitchFamily="34" charset="-128"/>
              </a:rPr>
              <a:t> workshop?</a:t>
            </a:r>
          </a:p>
          <a:p>
            <a:r>
              <a:rPr lang="en-GB" altLang="nl-NL" sz="2400" dirty="0">
                <a:ea typeface="ＭＳ Ｐゴシック" panose="020B0600070205080204" pitchFamily="34" charset="-128"/>
              </a:rPr>
              <a:t>Wat </a:t>
            </a:r>
            <a:r>
              <a:rPr lang="en-GB" altLang="nl-NL" sz="2400" dirty="0" err="1">
                <a:ea typeface="ＭＳ Ｐゴシック" panose="020B0600070205080204" pitchFamily="34" charset="-128"/>
              </a:rPr>
              <a:t>kunnen</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wij</a:t>
            </a:r>
            <a:r>
              <a:rPr lang="en-GB" altLang="nl-NL" sz="2400" dirty="0">
                <a:ea typeface="ＭＳ Ｐゴシック" panose="020B0600070205080204" pitchFamily="34" charset="-128"/>
              </a:rPr>
              <a:t> van </a:t>
            </a:r>
            <a:r>
              <a:rPr lang="en-GB" altLang="nl-NL" sz="2400" dirty="0" err="1">
                <a:ea typeface="ＭＳ Ｐゴシック" panose="020B0600070205080204" pitchFamily="34" charset="-128"/>
              </a:rPr>
              <a:t>jou</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leren</a:t>
            </a:r>
            <a:r>
              <a:rPr lang="en-GB" altLang="nl-NL" sz="2400" dirty="0">
                <a:ea typeface="ＭＳ Ｐゴシック" panose="020B0600070205080204" pitchFamily="34" charset="-128"/>
              </a:rPr>
              <a:t>. Welk </a:t>
            </a:r>
            <a:r>
              <a:rPr lang="en-GB" altLang="nl-NL" sz="2400" dirty="0" err="1">
                <a:ea typeface="ＭＳ Ｐゴシック" panose="020B0600070205080204" pitchFamily="34" charset="-128"/>
              </a:rPr>
              <a:t>advies</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heb</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jij</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voor</a:t>
            </a:r>
            <a:r>
              <a:rPr lang="en-GB" altLang="nl-NL" sz="2400" dirty="0">
                <a:ea typeface="ＭＳ Ｐゴシック" panose="020B0600070205080204" pitchFamily="34" charset="-128"/>
              </a:rPr>
              <a:t> </a:t>
            </a:r>
            <a:r>
              <a:rPr lang="en-GB" altLang="nl-NL" sz="2400" dirty="0" err="1">
                <a:ea typeface="ＭＳ Ｐゴシック" panose="020B0600070205080204" pitchFamily="34" charset="-128"/>
              </a:rPr>
              <a:t>ons</a:t>
            </a:r>
            <a:r>
              <a:rPr lang="en-GB" altLang="nl-NL" sz="2400" dirty="0">
                <a:ea typeface="ＭＳ Ｐゴシック" panose="020B0600070205080204" pitchFamily="34" charset="-128"/>
              </a:rPr>
              <a:t>?</a:t>
            </a:r>
          </a:p>
          <a:p>
            <a:r>
              <a:rPr lang="nl-NL" altLang="nl-NL" sz="2400">
                <a:ea typeface="ＭＳ Ｐゴシック" panose="020B0600070205080204" pitchFamily="34" charset="-128"/>
              </a:rPr>
              <a:t>Tops en tips.</a:t>
            </a:r>
            <a:endParaRPr lang="en-GB" altLang="nl-NL" sz="2400" dirty="0">
              <a:ea typeface="ＭＳ Ｐゴシック" panose="020B0600070205080204" pitchFamily="34" charset="-128"/>
            </a:endParaRPr>
          </a:p>
        </p:txBody>
      </p:sp>
      <p:pic>
        <p:nvPicPr>
          <p:cNvPr id="5"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29867"/>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F3914646-FB95-DA43-ADCF-7526D4E438AE}"/>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362860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7147"/>
            <a:ext cx="9144000" cy="10668003"/>
          </a:xfrm>
          <a:prstGeom prst="rect">
            <a:avLst/>
          </a:prstGeom>
        </p:spPr>
      </p:pic>
      <p:sp>
        <p:nvSpPr>
          <p:cNvPr id="7" name="Rectangle 6"/>
          <p:cNvSpPr/>
          <p:nvPr/>
        </p:nvSpPr>
        <p:spPr>
          <a:xfrm>
            <a:off x="-76203" y="6107224"/>
            <a:ext cx="9271000"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23972" y="6262380"/>
            <a:ext cx="2806861" cy="405114"/>
          </a:xfrm>
        </p:spPr>
        <p:txBody>
          <a:bodyPr/>
          <a:lstStyle/>
          <a:p>
            <a:pPr marL="0" indent="0">
              <a:buNone/>
            </a:pPr>
            <a:r>
              <a:rPr lang="nl-NL" altLang="nl-NL" sz="2000" dirty="0">
                <a:ea typeface="ＭＳ Ｐゴシック" panose="020B0600070205080204" pitchFamily="34" charset="-128"/>
              </a:rPr>
              <a:t>Dinsdag 4 juni 2019</a:t>
            </a:r>
          </a:p>
          <a:p>
            <a:endParaRPr lang="en-US" dirty="0"/>
          </a:p>
        </p:txBody>
      </p:sp>
      <p:pic>
        <p:nvPicPr>
          <p:cNvPr id="4"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5"/>
          <p:cNvSpPr txBox="1">
            <a:spLocks/>
          </p:cNvSpPr>
          <p:nvPr/>
        </p:nvSpPr>
        <p:spPr bwMode="auto">
          <a:xfrm>
            <a:off x="457200" y="7877"/>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nl-NL" sz="2800" b="1" i="1" dirty="0" err="1">
                <a:ea typeface="ＭＳ Ｐゴシック" panose="020B0600070205080204" pitchFamily="34" charset="-128"/>
              </a:rPr>
              <a:t>Als</a:t>
            </a:r>
            <a:r>
              <a:rPr lang="en-GB" altLang="nl-NL" sz="2800" b="1" i="1" dirty="0">
                <a:ea typeface="ＭＳ Ｐゴシック" panose="020B0600070205080204" pitchFamily="34" charset="-128"/>
              </a:rPr>
              <a:t> je </a:t>
            </a:r>
            <a:r>
              <a:rPr lang="en-GB" altLang="nl-NL" sz="2800" b="1" i="1" dirty="0" err="1">
                <a:ea typeface="ＭＳ Ｐゴシック" panose="020B0600070205080204" pitchFamily="34" charset="-128"/>
              </a:rPr>
              <a:t>meer</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informatie</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wil</a:t>
            </a:r>
            <a:r>
              <a:rPr lang="en-GB" altLang="nl-NL" sz="2800" b="1" i="1" dirty="0">
                <a:ea typeface="ＭＳ Ｐゴシック" panose="020B0600070205080204" pitchFamily="34" charset="-128"/>
              </a:rPr>
              <a:t> over Ondernemend Onderwijs ‘s-H , </a:t>
            </a:r>
            <a:r>
              <a:rPr lang="en-GB" altLang="nl-NL" sz="2800" b="1" i="1" dirty="0" err="1">
                <a:ea typeface="ＭＳ Ｐゴシック" panose="020B0600070205080204" pitchFamily="34" charset="-128"/>
              </a:rPr>
              <a:t>laat</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dan</a:t>
            </a:r>
            <a:r>
              <a:rPr lang="en-GB" altLang="nl-NL" sz="2800" b="1" i="1" dirty="0">
                <a:ea typeface="ＭＳ Ｐゴシック" panose="020B0600070205080204" pitchFamily="34" charset="-128"/>
              </a:rPr>
              <a:t> je </a:t>
            </a:r>
            <a:r>
              <a:rPr lang="en-GB" altLang="nl-NL" sz="2800" b="1" i="1" dirty="0" err="1">
                <a:ea typeface="ＭＳ Ｐゴシック" panose="020B0600070205080204" pitchFamily="34" charset="-128"/>
              </a:rPr>
              <a:t>vraag</a:t>
            </a:r>
            <a:r>
              <a:rPr lang="en-GB" altLang="nl-NL" sz="2800" b="1" i="1" dirty="0">
                <a:ea typeface="ＭＳ Ｐゴシック" panose="020B0600070205080204" pitchFamily="34" charset="-128"/>
              </a:rPr>
              <a:t> met </a:t>
            </a:r>
            <a:r>
              <a:rPr lang="en-GB" altLang="nl-NL" sz="2800" b="1" i="1" dirty="0" err="1">
                <a:ea typeface="ＭＳ Ｐゴシック" panose="020B0600070205080204" pitchFamily="34" charset="-128"/>
              </a:rPr>
              <a:t>naam</a:t>
            </a:r>
            <a:r>
              <a:rPr lang="en-GB" altLang="nl-NL" sz="2800" b="1" i="1" dirty="0">
                <a:ea typeface="ＭＳ Ｐゴシック" panose="020B0600070205080204" pitchFamily="34" charset="-128"/>
              </a:rPr>
              <a:t> en e-</a:t>
            </a:r>
            <a:r>
              <a:rPr lang="en-GB" altLang="nl-NL" sz="2800" b="1" i="1" dirty="0" err="1">
                <a:ea typeface="ＭＳ Ｐゴシック" panose="020B0600070205080204" pitchFamily="34" charset="-128"/>
              </a:rPr>
              <a:t>mailadres</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bij</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ons</a:t>
            </a:r>
            <a:r>
              <a:rPr lang="en-GB" altLang="nl-NL" sz="2800" b="1" i="1" dirty="0">
                <a:ea typeface="ＭＳ Ｐゴシック" panose="020B0600070205080204" pitchFamily="34" charset="-128"/>
              </a:rPr>
              <a:t> </a:t>
            </a:r>
            <a:r>
              <a:rPr lang="en-GB" altLang="nl-NL" sz="2800" b="1" i="1" dirty="0" err="1">
                <a:ea typeface="ＭＳ Ｐゴシック" panose="020B0600070205080204" pitchFamily="34" charset="-128"/>
              </a:rPr>
              <a:t>achter</a:t>
            </a:r>
            <a:r>
              <a:rPr lang="en-GB" altLang="nl-NL" sz="2800" b="1" i="1" dirty="0">
                <a:ea typeface="ＭＳ Ｐゴシック" panose="020B0600070205080204" pitchFamily="34" charset="-128"/>
              </a:rPr>
              <a:t>.</a:t>
            </a:r>
          </a:p>
          <a:p>
            <a:pPr marL="0" indent="0" algn="ctr">
              <a:buFont typeface="Arial" panose="020B0604020202020204" pitchFamily="34" charset="0"/>
              <a:buNone/>
            </a:pPr>
            <a:endParaRPr lang="en-GB" altLang="nl-NL" sz="2800" b="1" i="1" dirty="0">
              <a:ea typeface="ＭＳ Ｐゴシック" panose="020B0600070205080204" pitchFamily="34" charset="-128"/>
            </a:endParaRPr>
          </a:p>
          <a:p>
            <a:pPr marL="0" indent="0" algn="ctr">
              <a:buFont typeface="Arial" panose="020B0604020202020204" pitchFamily="34" charset="0"/>
              <a:buNone/>
            </a:pPr>
            <a:r>
              <a:rPr lang="en-GB" altLang="nl-NL" sz="2800" b="1" i="1" dirty="0">
                <a:ea typeface="ＭＳ Ｐゴシック" panose="020B0600070205080204" pitchFamily="34" charset="-128"/>
                <a:hlinkClick r:id="rId5"/>
              </a:rPr>
              <a:t>Apollinemol@gmail.com</a:t>
            </a:r>
            <a:endParaRPr lang="en-GB" altLang="nl-NL" sz="2800" b="1" i="1" dirty="0">
              <a:ea typeface="ＭＳ Ｐゴシック" panose="020B0600070205080204" pitchFamily="34" charset="-128"/>
            </a:endParaRPr>
          </a:p>
          <a:p>
            <a:pPr marL="0" indent="0" algn="ctr">
              <a:buFont typeface="Arial" panose="020B0604020202020204" pitchFamily="34" charset="0"/>
              <a:buNone/>
            </a:pPr>
            <a:r>
              <a:rPr lang="en-GB" altLang="nl-NL" sz="2800" b="1" i="1" dirty="0">
                <a:ea typeface="ＭＳ Ｐゴシック" panose="020B0600070205080204" pitchFamily="34" charset="-128"/>
                <a:hlinkClick r:id="rId6"/>
              </a:rPr>
              <a:t>Jan.raemaekers@raemwerk.com</a:t>
            </a:r>
            <a:endParaRPr lang="en-GB" altLang="nl-NL" sz="2800" b="1" i="1" dirty="0">
              <a:ea typeface="ＭＳ Ｐゴシック" panose="020B0600070205080204" pitchFamily="34" charset="-128"/>
            </a:endParaRPr>
          </a:p>
          <a:p>
            <a:pPr marL="0" indent="0" algn="ctr">
              <a:buFont typeface="Arial" panose="020B0604020202020204" pitchFamily="34" charset="0"/>
              <a:buNone/>
            </a:pPr>
            <a:endParaRPr lang="en-GB" altLang="nl-NL" sz="2800" b="1" i="1" dirty="0">
              <a:ea typeface="ＭＳ Ｐゴシック" panose="020B0600070205080204" pitchFamily="34" charset="-128"/>
            </a:endParaRPr>
          </a:p>
          <a:p>
            <a:endParaRPr lang="nl-NL" altLang="nl-NL" sz="2800" dirty="0">
              <a:ea typeface="ＭＳ Ｐゴシック" panose="020B0600070205080204" pitchFamily="34" charset="-128"/>
            </a:endParaRPr>
          </a:p>
        </p:txBody>
      </p:sp>
    </p:spTree>
    <p:extLst>
      <p:ext uri="{BB962C8B-B14F-4D97-AF65-F5344CB8AC3E}">
        <p14:creationId xmlns:p14="http://schemas.microsoft.com/office/powerpoint/2010/main" val="256555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7147"/>
            <a:ext cx="9144000" cy="10668003"/>
          </a:xfrm>
          <a:prstGeom prst="rect">
            <a:avLst/>
          </a:prstGeom>
        </p:spPr>
      </p:pic>
      <p:sp>
        <p:nvSpPr>
          <p:cNvPr id="7" name="Rectangle 6"/>
          <p:cNvSpPr/>
          <p:nvPr/>
        </p:nvSpPr>
        <p:spPr>
          <a:xfrm>
            <a:off x="-76203" y="6107224"/>
            <a:ext cx="9271000"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pic>
        <p:nvPicPr>
          <p:cNvPr id="4"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5"/>
          <p:cNvSpPr txBox="1">
            <a:spLocks/>
          </p:cNvSpPr>
          <p:nvPr/>
        </p:nvSpPr>
        <p:spPr bwMode="auto">
          <a:xfrm>
            <a:off x="457200" y="17418"/>
            <a:ext cx="8229600" cy="182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altLang="nl-NL" sz="2800" b="1" dirty="0">
              <a:ea typeface="ＭＳ Ｐゴシック" panose="020B0600070205080204" pitchFamily="34" charset="-128"/>
            </a:endParaRPr>
          </a:p>
          <a:p>
            <a:pPr marL="0" indent="0" algn="ctr">
              <a:buFont typeface="Arial" panose="020B0604020202020204" pitchFamily="34" charset="0"/>
              <a:buNone/>
            </a:pPr>
            <a:endParaRPr lang="en-GB" altLang="nl-NL" sz="2800" b="1" i="1" dirty="0">
              <a:ea typeface="ＭＳ Ｐゴシック" panose="020B0600070205080204" pitchFamily="34" charset="-128"/>
            </a:endParaRPr>
          </a:p>
          <a:p>
            <a:pPr marL="0" indent="0" algn="ctr">
              <a:buNone/>
            </a:pPr>
            <a:r>
              <a:rPr lang="nl-NL" altLang="nl-NL" sz="3600" b="1" dirty="0">
                <a:ea typeface="ＭＳ Ｐゴシック" panose="020B0600070205080204" pitchFamily="34" charset="-128"/>
              </a:rPr>
              <a:t>Dank voor jullie </a:t>
            </a:r>
          </a:p>
          <a:p>
            <a:pPr marL="0" indent="0" algn="ctr">
              <a:buNone/>
            </a:pPr>
            <a:r>
              <a:rPr lang="nl-NL" altLang="nl-NL" sz="3600" b="1" dirty="0">
                <a:ea typeface="ＭＳ Ｐゴシック" panose="020B0600070205080204" pitchFamily="34" charset="-128"/>
              </a:rPr>
              <a:t>aandacht </a:t>
            </a:r>
            <a:r>
              <a:rPr lang="nl-NL" altLang="nl-NL" sz="3600" b="1">
                <a:ea typeface="ＭＳ Ｐゴシック" panose="020B0600070205080204" pitchFamily="34" charset="-128"/>
              </a:rPr>
              <a:t>en medewerking!</a:t>
            </a:r>
            <a:endParaRPr lang="nl-NL" altLang="nl-NL" sz="3600" b="1" dirty="0">
              <a:ea typeface="ＭＳ Ｐゴシック" panose="020B0600070205080204" pitchFamily="34" charset="-128"/>
            </a:endParaRPr>
          </a:p>
        </p:txBody>
      </p:sp>
    </p:spTree>
    <p:extLst>
      <p:ext uri="{BB962C8B-B14F-4D97-AF65-F5344CB8AC3E}">
        <p14:creationId xmlns:p14="http://schemas.microsoft.com/office/powerpoint/2010/main" val="11141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jdelijke aanduiding voor inhoud 5"/>
          <p:cNvSpPr>
            <a:spLocks noGrp="1"/>
          </p:cNvSpPr>
          <p:nvPr>
            <p:ph idx="1"/>
          </p:nvPr>
        </p:nvSpPr>
        <p:spPr>
          <a:xfrm>
            <a:off x="322180" y="3582426"/>
            <a:ext cx="2003009" cy="2200088"/>
          </a:xfrm>
        </p:spPr>
        <p:txBody>
          <a:bodyPr/>
          <a:lstStyle/>
          <a:p>
            <a:pPr marL="0" indent="0" algn="ctr">
              <a:buNone/>
            </a:pPr>
            <a:r>
              <a:rPr lang="nl-NL" altLang="nl-NL" sz="1600" b="1" dirty="0">
                <a:ea typeface="ＭＳ Ｐゴシック" panose="020B0600070205080204" pitchFamily="34" charset="-128"/>
              </a:rPr>
              <a:t>Jan Raemaekers</a:t>
            </a:r>
            <a:br>
              <a:rPr lang="nl-NL" altLang="nl-NL" sz="1600" dirty="0">
                <a:ea typeface="ＭＳ Ｐゴシック" panose="020B0600070205080204" pitchFamily="34" charset="-128"/>
              </a:rPr>
            </a:br>
            <a:endParaRPr lang="nl-NL" altLang="nl-NL" sz="1600" dirty="0">
              <a:ea typeface="ＭＳ Ｐゴシック" panose="020B0600070205080204" pitchFamily="34" charset="-128"/>
            </a:endParaRPr>
          </a:p>
          <a:p>
            <a:pPr marL="0" indent="0" algn="ctr">
              <a:buNone/>
            </a:pPr>
            <a:r>
              <a:rPr lang="nl-NL" altLang="nl-NL" sz="1600" dirty="0">
                <a:ea typeface="ＭＳ Ｐゴシック" panose="020B0600070205080204" pitchFamily="34" charset="-128"/>
              </a:rPr>
              <a:t>Lid van het kernteam van OO ‘sH</a:t>
            </a:r>
          </a:p>
          <a:p>
            <a:pPr marL="0" indent="0" algn="ctr">
              <a:buNone/>
            </a:pPr>
            <a:br>
              <a:rPr lang="nl-NL" altLang="nl-NL" sz="1600" dirty="0">
                <a:ea typeface="ＭＳ Ｐゴシック" panose="020B0600070205080204" pitchFamily="34" charset="-128"/>
              </a:rPr>
            </a:br>
            <a:r>
              <a:rPr lang="nl-NL" altLang="nl-NL" sz="1600" dirty="0">
                <a:ea typeface="ＭＳ Ｐゴシック" panose="020B0600070205080204" pitchFamily="34" charset="-128"/>
              </a:rPr>
              <a:t>Adviseur, onderzoeker en docent</a:t>
            </a:r>
          </a:p>
        </p:txBody>
      </p:sp>
      <p:pic>
        <p:nvPicPr>
          <p:cNvPr id="11" name="Afbeelding 5" descr="kop nieuwsbrief 1_jpeg.jpg"/>
          <p:cNvPicPr>
            <a:picLocks noChangeAspect="1"/>
          </p:cNvPicPr>
          <p:nvPr/>
        </p:nvPicPr>
        <p:blipFill rotWithShape="1">
          <a:blip r:embed="rId3">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6"/>
          <p:cNvSpPr txBox="1">
            <a:spLocks/>
          </p:cNvSpPr>
          <p:nvPr/>
        </p:nvSpPr>
        <p:spPr bwMode="auto">
          <a:xfrm>
            <a:off x="428262" y="319896"/>
            <a:ext cx="8202834"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mj-cs"/>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defRPr>
            </a:lvl9pPr>
          </a:lstStyle>
          <a:p>
            <a:pPr algn="l"/>
            <a:r>
              <a:rPr lang="en-US" sz="3600" b="1" dirty="0" err="1">
                <a:solidFill>
                  <a:srgbClr val="FBBA00"/>
                </a:solidFill>
              </a:rPr>
              <a:t>Wie</a:t>
            </a:r>
            <a:r>
              <a:rPr lang="en-US" sz="3600" b="1" dirty="0">
                <a:solidFill>
                  <a:srgbClr val="FBBA00"/>
                </a:solidFill>
              </a:rPr>
              <a:t> </a:t>
            </a:r>
            <a:r>
              <a:rPr lang="en-US" sz="3600" b="1" dirty="0" err="1">
                <a:solidFill>
                  <a:srgbClr val="FBBA00"/>
                </a:solidFill>
              </a:rPr>
              <a:t>zijn</a:t>
            </a:r>
            <a:r>
              <a:rPr lang="en-US" sz="3600" b="1" dirty="0">
                <a:solidFill>
                  <a:srgbClr val="FBBA00"/>
                </a:solidFill>
              </a:rPr>
              <a:t> </a:t>
            </a:r>
            <a:r>
              <a:rPr lang="en-US" sz="3600" b="1" dirty="0" err="1">
                <a:solidFill>
                  <a:srgbClr val="FBBA00"/>
                </a:solidFill>
              </a:rPr>
              <a:t>wij</a:t>
            </a:r>
            <a:r>
              <a:rPr lang="en-US" sz="3600" b="1" dirty="0">
                <a:solidFill>
                  <a:srgbClr val="FBBA00"/>
                </a:solidFill>
              </a:rPr>
              <a: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621" t="6621" r="119" b="32725"/>
          <a:stretch/>
        </p:blipFill>
        <p:spPr>
          <a:xfrm>
            <a:off x="4663404" y="1511054"/>
            <a:ext cx="1995808" cy="1976625"/>
          </a:xfrm>
          <a:prstGeom prst="ellipse">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3400" r="43262" b="21946"/>
          <a:stretch/>
        </p:blipFill>
        <p:spPr>
          <a:xfrm>
            <a:off x="322180" y="1511054"/>
            <a:ext cx="2003009" cy="1976625"/>
          </a:xfrm>
          <a:prstGeom prst="ellipse">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798" t="5058" r="22883"/>
          <a:stretch/>
        </p:blipFill>
        <p:spPr>
          <a:xfrm>
            <a:off x="2503678" y="1515171"/>
            <a:ext cx="1981237" cy="1978143"/>
          </a:xfrm>
          <a:prstGeom prst="ellipse">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45673" t="24414" r="22623" b="33174"/>
          <a:stretch/>
        </p:blipFill>
        <p:spPr>
          <a:xfrm>
            <a:off x="6837701" y="1520806"/>
            <a:ext cx="1965970" cy="1972508"/>
          </a:xfrm>
          <a:prstGeom prst="ellipse">
            <a:avLst/>
          </a:prstGeom>
        </p:spPr>
      </p:pic>
      <p:sp>
        <p:nvSpPr>
          <p:cNvPr id="16" name="TextBox 15"/>
          <p:cNvSpPr txBox="1"/>
          <p:nvPr/>
        </p:nvSpPr>
        <p:spPr>
          <a:xfrm>
            <a:off x="2503678" y="3622265"/>
            <a:ext cx="1981237" cy="1815882"/>
          </a:xfrm>
          <a:prstGeom prst="rect">
            <a:avLst/>
          </a:prstGeom>
          <a:noFill/>
        </p:spPr>
        <p:txBody>
          <a:bodyPr wrap="square" rtlCol="0">
            <a:spAutoFit/>
          </a:bodyPr>
          <a:lstStyle/>
          <a:p>
            <a:pPr algn="ctr"/>
            <a:r>
              <a:rPr lang="nl-NL" altLang="nl-NL" sz="1600" b="1" dirty="0">
                <a:latin typeface="+mn-lt"/>
              </a:rPr>
              <a:t>Anna Freitag</a:t>
            </a:r>
            <a:br>
              <a:rPr lang="nl-NL" altLang="nl-NL" sz="1600" dirty="0">
                <a:latin typeface="+mn-lt"/>
              </a:rPr>
            </a:br>
            <a:endParaRPr lang="nl-NL" altLang="nl-NL" sz="1600" dirty="0">
              <a:latin typeface="+mn-lt"/>
            </a:endParaRPr>
          </a:p>
          <a:p>
            <a:pPr algn="ctr"/>
            <a:r>
              <a:rPr lang="nl-NL" altLang="nl-NL" sz="1600" dirty="0">
                <a:latin typeface="+mn-lt"/>
              </a:rPr>
              <a:t>Lid van het kernteam van OO ‘sH</a:t>
            </a:r>
          </a:p>
          <a:p>
            <a:pPr algn="ctr"/>
            <a:br>
              <a:rPr lang="nl-NL" altLang="nl-NL" sz="1600" dirty="0">
                <a:latin typeface="+mn-lt"/>
              </a:rPr>
            </a:br>
            <a:r>
              <a:rPr lang="nl-NL" altLang="nl-NL" sz="1600" dirty="0">
                <a:latin typeface="+mn-lt"/>
              </a:rPr>
              <a:t>Creatief strateeg en organisatie innovatie</a:t>
            </a:r>
          </a:p>
        </p:txBody>
      </p:sp>
      <p:sp>
        <p:nvSpPr>
          <p:cNvPr id="17" name="TextBox 16"/>
          <p:cNvSpPr txBox="1"/>
          <p:nvPr/>
        </p:nvSpPr>
        <p:spPr>
          <a:xfrm>
            <a:off x="4677975" y="3594001"/>
            <a:ext cx="1989917" cy="2585323"/>
          </a:xfrm>
          <a:prstGeom prst="rect">
            <a:avLst/>
          </a:prstGeom>
          <a:noFill/>
        </p:spPr>
        <p:txBody>
          <a:bodyPr wrap="square" rtlCol="0">
            <a:spAutoFit/>
          </a:bodyPr>
          <a:lstStyle/>
          <a:p>
            <a:pPr algn="ctr"/>
            <a:r>
              <a:rPr lang="nl-NL" altLang="nl-NL" sz="1600" b="1" dirty="0">
                <a:latin typeface="+mn-lt"/>
              </a:rPr>
              <a:t>Apolline Mol</a:t>
            </a:r>
            <a:br>
              <a:rPr lang="nl-NL" altLang="nl-NL" sz="1600" dirty="0">
                <a:latin typeface="+mn-lt"/>
              </a:rPr>
            </a:br>
            <a:endParaRPr lang="nl-NL" altLang="nl-NL" sz="1600" dirty="0">
              <a:latin typeface="+mn-lt"/>
            </a:endParaRPr>
          </a:p>
          <a:p>
            <a:pPr algn="ctr"/>
            <a:r>
              <a:rPr lang="nl-NL" altLang="nl-NL" sz="1600" dirty="0">
                <a:latin typeface="+mn-lt"/>
              </a:rPr>
              <a:t>Lid van het kernteam van OO ‘sH</a:t>
            </a:r>
          </a:p>
          <a:p>
            <a:pPr algn="ctr"/>
            <a:endParaRPr lang="nl-NL" altLang="nl-NL" sz="1600" dirty="0">
              <a:latin typeface="+mn-lt"/>
            </a:endParaRPr>
          </a:p>
          <a:p>
            <a:pPr algn="ctr"/>
            <a:r>
              <a:rPr lang="nl-NL" altLang="nl-NL" sz="1600" dirty="0">
                <a:latin typeface="+mn-lt"/>
              </a:rPr>
              <a:t>Leerkracht basisonderwijs</a:t>
            </a:r>
            <a:br>
              <a:rPr lang="nl-NL" altLang="nl-NL" sz="1600" dirty="0">
                <a:latin typeface="+mn-lt"/>
              </a:rPr>
            </a:br>
            <a:endParaRPr lang="nl-NL" altLang="nl-NL" sz="1600" dirty="0">
              <a:latin typeface="+mn-lt"/>
            </a:endParaRPr>
          </a:p>
          <a:p>
            <a:pPr algn="ctr"/>
            <a:endParaRPr lang="nl-NL" altLang="nl-NL" sz="1600" dirty="0">
              <a:latin typeface="+mn-lt"/>
            </a:endParaRPr>
          </a:p>
          <a:p>
            <a:endParaRPr lang="en-US" dirty="0"/>
          </a:p>
        </p:txBody>
      </p:sp>
      <p:sp>
        <p:nvSpPr>
          <p:cNvPr id="18" name="TextBox 17"/>
          <p:cNvSpPr txBox="1"/>
          <p:nvPr/>
        </p:nvSpPr>
        <p:spPr>
          <a:xfrm>
            <a:off x="6837701" y="3606548"/>
            <a:ext cx="1965970" cy="2554545"/>
          </a:xfrm>
          <a:prstGeom prst="rect">
            <a:avLst/>
          </a:prstGeom>
          <a:noFill/>
        </p:spPr>
        <p:txBody>
          <a:bodyPr wrap="square" rtlCol="0">
            <a:spAutoFit/>
          </a:bodyPr>
          <a:lstStyle/>
          <a:p>
            <a:r>
              <a:rPr lang="nl-NL" altLang="nl-NL" sz="1600" b="1" dirty="0">
                <a:latin typeface="+mn-lt"/>
              </a:rPr>
              <a:t>Margo van den Oord</a:t>
            </a:r>
            <a:br>
              <a:rPr lang="nl-NL" altLang="nl-NL" sz="1600" b="1" dirty="0">
                <a:latin typeface="+mn-lt"/>
              </a:rPr>
            </a:br>
            <a:endParaRPr lang="nl-NL" altLang="nl-NL" sz="1600" b="1" dirty="0">
              <a:latin typeface="+mn-lt"/>
            </a:endParaRPr>
          </a:p>
          <a:p>
            <a:pPr algn="ctr"/>
            <a:r>
              <a:rPr lang="nl-NL" altLang="nl-NL" sz="1600" dirty="0">
                <a:latin typeface="+mn-lt"/>
              </a:rPr>
              <a:t>Programmaleider van OO ‘sH</a:t>
            </a:r>
          </a:p>
          <a:p>
            <a:pPr algn="ctr"/>
            <a:endParaRPr lang="nl-NL" altLang="nl-NL" sz="1600" dirty="0">
              <a:latin typeface="+mn-lt"/>
            </a:endParaRPr>
          </a:p>
          <a:p>
            <a:pPr algn="ctr"/>
            <a:r>
              <a:rPr lang="nl-NL" altLang="nl-NL" sz="1600" dirty="0">
                <a:latin typeface="+mn-lt"/>
              </a:rPr>
              <a:t>Netwerker en boegbeeld</a:t>
            </a:r>
          </a:p>
          <a:p>
            <a:endParaRPr lang="nl-NL" altLang="nl-NL" sz="1600" dirty="0">
              <a:latin typeface="+mn-lt"/>
            </a:endParaRPr>
          </a:p>
          <a:p>
            <a:pPr algn="ctr"/>
            <a:endParaRPr lang="nl-NL" altLang="nl-NL" sz="1600" dirty="0">
              <a:latin typeface="+mn-lt"/>
            </a:endParaRPr>
          </a:p>
          <a:p>
            <a:endParaRPr lang="nl-NL" altLang="nl-NL" sz="1600" dirty="0">
              <a:latin typeface="+mn-lt"/>
            </a:endParaRPr>
          </a:p>
        </p:txBody>
      </p:sp>
      <p:sp>
        <p:nvSpPr>
          <p:cNvPr id="3" name="Content Placeholder 2">
            <a:extLst>
              <a:ext uri="{FF2B5EF4-FFF2-40B4-BE49-F238E27FC236}">
                <a16:creationId xmlns:a16="http://schemas.microsoft.com/office/drawing/2014/main" id="{37A56325-FAAE-DF49-9B0F-FBD8A600D0DF}"/>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95573" cy="6252754"/>
          </a:xfrm>
          <a:prstGeom prst="rect">
            <a:avLst/>
          </a:prstGeom>
        </p:spPr>
      </p:pic>
      <p:sp>
        <p:nvSpPr>
          <p:cNvPr id="7" name="Rectangle 6"/>
          <p:cNvSpPr/>
          <p:nvPr/>
        </p:nvSpPr>
        <p:spPr>
          <a:xfrm>
            <a:off x="-76203" y="6107224"/>
            <a:ext cx="9471775"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8316" y="489208"/>
            <a:ext cx="3923211" cy="4570475"/>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el 1"/>
          <p:cNvSpPr>
            <a:spLocks noGrp="1"/>
          </p:cNvSpPr>
          <p:nvPr>
            <p:ph type="title"/>
          </p:nvPr>
        </p:nvSpPr>
        <p:spPr>
          <a:xfrm>
            <a:off x="567988" y="274638"/>
            <a:ext cx="8229600" cy="1143000"/>
          </a:xfrm>
        </p:spPr>
        <p:txBody>
          <a:bodyPr/>
          <a:lstStyle/>
          <a:p>
            <a:pPr algn="l" eaLnBrk="1" hangingPunct="1"/>
            <a:r>
              <a:rPr lang="nl-NL" altLang="nl-NL" sz="3600" b="1" dirty="0">
                <a:solidFill>
                  <a:srgbClr val="FBC200"/>
                </a:solidFill>
                <a:ea typeface="ＭＳ Ｐゴシック" panose="020B0600070205080204" pitchFamily="34" charset="-128"/>
              </a:rPr>
              <a:t>Even kennismaken </a:t>
            </a:r>
          </a:p>
        </p:txBody>
      </p:sp>
      <p:sp>
        <p:nvSpPr>
          <p:cNvPr id="8195" name="Tijdelijke aanduiding voor inhoud 5"/>
          <p:cNvSpPr>
            <a:spLocks noGrp="1"/>
          </p:cNvSpPr>
          <p:nvPr>
            <p:ph idx="1"/>
          </p:nvPr>
        </p:nvSpPr>
        <p:spPr>
          <a:xfrm>
            <a:off x="617813" y="1301543"/>
            <a:ext cx="3803714" cy="2578100"/>
          </a:xfrm>
        </p:spPr>
        <p:txBody>
          <a:bodyPr/>
          <a:lstStyle/>
          <a:p>
            <a:r>
              <a:rPr lang="nl-NL" altLang="nl-NL" sz="2400" dirty="0">
                <a:ea typeface="ＭＳ Ｐゴシック" panose="020B0600070205080204" pitchFamily="34" charset="-128"/>
              </a:rPr>
              <a:t>Kijk naar je buur links of rechts van je.</a:t>
            </a:r>
          </a:p>
          <a:p>
            <a:r>
              <a:rPr lang="nl-NL" altLang="nl-NL" sz="2400" dirty="0">
                <a:ea typeface="ＭＳ Ｐゴシック" panose="020B0600070205080204" pitchFamily="34" charset="-128"/>
              </a:rPr>
              <a:t>Geef elkaar de hand.</a:t>
            </a:r>
          </a:p>
          <a:p>
            <a:r>
              <a:rPr lang="nl-NL" altLang="nl-NL" sz="2400" dirty="0">
                <a:ea typeface="ＭＳ Ｐゴシック" panose="020B0600070205080204" pitchFamily="34" charset="-128"/>
              </a:rPr>
              <a:t>Vertel in 30 seconden: je naam en wie </a:t>
            </a:r>
            <a:r>
              <a:rPr lang="nl-NL" altLang="nl-NL" sz="2400">
                <a:ea typeface="ＭＳ Ｐゴシック" panose="020B0600070205080204" pitchFamily="34" charset="-128"/>
              </a:rPr>
              <a:t>je bent.</a:t>
            </a:r>
            <a:endParaRPr lang="nl-NL" altLang="nl-NL" sz="2400" dirty="0">
              <a:ea typeface="ＭＳ Ｐゴシック" panose="020B0600070205080204" pitchFamily="34" charset="-128"/>
            </a:endParaRPr>
          </a:p>
          <a:p>
            <a:r>
              <a:rPr lang="nl-NL" altLang="nl-NL" sz="2400" dirty="0">
                <a:ea typeface="ＭＳ Ｐゴシック" panose="020B0600070205080204" pitchFamily="34" charset="-128"/>
              </a:rPr>
              <a:t>Bedank hem of haar. </a:t>
            </a:r>
          </a:p>
          <a:p>
            <a:r>
              <a:rPr lang="nl-NL" altLang="nl-NL" sz="2400" dirty="0">
                <a:ea typeface="ＭＳ Ｐゴシック" panose="020B0600070205080204" pitchFamily="34" charset="-128"/>
              </a:rPr>
              <a:t>Klaar? Ga dan zitten.</a:t>
            </a:r>
          </a:p>
          <a:p>
            <a:endParaRPr lang="nl-NL" altLang="nl-NL" sz="2400" dirty="0">
              <a:ea typeface="ＭＳ Ｐゴシック" panose="020B0600070205080204" pitchFamily="34" charset="-128"/>
            </a:endParaRPr>
          </a:p>
          <a:p>
            <a:endParaRPr lang="nl-NL" altLang="nl-NL" sz="2400" dirty="0">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8610E88D-DDB1-4048-88D7-67655B28B1EE}"/>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8262" y="319896"/>
            <a:ext cx="8202834" cy="994172"/>
          </a:xfrm>
        </p:spPr>
        <p:txBody>
          <a:bodyPr>
            <a:noAutofit/>
          </a:bodyPr>
          <a:lstStyle/>
          <a:p>
            <a:r>
              <a:rPr lang="en-US" sz="3600" b="1" dirty="0">
                <a:solidFill>
                  <a:srgbClr val="FFC000"/>
                </a:solidFill>
              </a:rPr>
              <a:t>Wat is ‘Ondernemend Onderwijs ‘sH’?</a:t>
            </a:r>
          </a:p>
        </p:txBody>
      </p:sp>
      <p:sp>
        <p:nvSpPr>
          <p:cNvPr id="8" name="Rectangle 7"/>
          <p:cNvSpPr/>
          <p:nvPr/>
        </p:nvSpPr>
        <p:spPr>
          <a:xfrm>
            <a:off x="1519857" y="4756126"/>
            <a:ext cx="1691112" cy="646331"/>
          </a:xfrm>
          <a:prstGeom prst="rect">
            <a:avLst/>
          </a:prstGeom>
        </p:spPr>
        <p:txBody>
          <a:bodyPr wrap="square">
            <a:spAutoFit/>
          </a:bodyPr>
          <a:lstStyle/>
          <a:p>
            <a:pPr algn="ctr"/>
            <a:r>
              <a:rPr lang="en-US" dirty="0"/>
              <a:t>Onderwijs </a:t>
            </a:r>
            <a:r>
              <a:rPr lang="en-US" dirty="0" err="1"/>
              <a:t>ondersteuning</a:t>
            </a:r>
            <a:endParaRPr lang="en-US" dirty="0"/>
          </a:p>
        </p:txBody>
      </p:sp>
      <p:sp>
        <p:nvSpPr>
          <p:cNvPr id="10" name="TextBox 9"/>
          <p:cNvSpPr txBox="1"/>
          <p:nvPr/>
        </p:nvSpPr>
        <p:spPr>
          <a:xfrm>
            <a:off x="1573602" y="1795036"/>
            <a:ext cx="7027193" cy="738664"/>
          </a:xfrm>
          <a:prstGeom prst="rect">
            <a:avLst/>
          </a:prstGeom>
          <a:noFill/>
        </p:spPr>
        <p:txBody>
          <a:bodyPr wrap="square" rtlCol="0">
            <a:spAutoFit/>
          </a:bodyPr>
          <a:lstStyle/>
          <a:p>
            <a:pPr algn="ctr"/>
            <a:r>
              <a:rPr lang="nl-NL" sz="2100" dirty="0"/>
              <a:t>Ondernemend onderwijs voor een ondernemende samenleving</a:t>
            </a:r>
          </a:p>
        </p:txBody>
      </p:sp>
      <p:sp>
        <p:nvSpPr>
          <p:cNvPr id="16" name="TextBox 15"/>
          <p:cNvSpPr txBox="1"/>
          <p:nvPr/>
        </p:nvSpPr>
        <p:spPr>
          <a:xfrm>
            <a:off x="1603903" y="3325519"/>
            <a:ext cx="5880483" cy="415498"/>
          </a:xfrm>
          <a:prstGeom prst="rect">
            <a:avLst/>
          </a:prstGeom>
          <a:noFill/>
        </p:spPr>
        <p:txBody>
          <a:bodyPr wrap="square" rtlCol="0">
            <a:spAutoFit/>
          </a:bodyPr>
          <a:lstStyle/>
          <a:p>
            <a:pPr algn="ctr"/>
            <a:r>
              <a:rPr lang="nl-NL" sz="2100" dirty="0"/>
              <a:t>Ruimte creëren voor ondernemendheid</a:t>
            </a:r>
            <a:endParaRPr lang="en-US" sz="2100" dirty="0"/>
          </a:p>
        </p:txBody>
      </p:sp>
      <p:sp>
        <p:nvSpPr>
          <p:cNvPr id="17" name="Rectangle 16"/>
          <p:cNvSpPr/>
          <p:nvPr/>
        </p:nvSpPr>
        <p:spPr>
          <a:xfrm>
            <a:off x="4342766" y="4756125"/>
            <a:ext cx="1624693" cy="646331"/>
          </a:xfrm>
          <a:prstGeom prst="rect">
            <a:avLst/>
          </a:prstGeom>
        </p:spPr>
        <p:txBody>
          <a:bodyPr wrap="square">
            <a:spAutoFit/>
          </a:bodyPr>
          <a:lstStyle/>
          <a:p>
            <a:pPr algn="ctr"/>
            <a:r>
              <a:rPr lang="en-US" dirty="0" err="1"/>
              <a:t>Organisatie</a:t>
            </a:r>
            <a:r>
              <a:rPr lang="en-US" dirty="0"/>
              <a:t> </a:t>
            </a:r>
            <a:r>
              <a:rPr lang="en-US" dirty="0" err="1"/>
              <a:t>begeleiding</a:t>
            </a:r>
            <a:endParaRPr lang="en-US" dirty="0"/>
          </a:p>
        </p:txBody>
      </p:sp>
      <p:sp>
        <p:nvSpPr>
          <p:cNvPr id="18" name="Rectangle 17"/>
          <p:cNvSpPr/>
          <p:nvPr/>
        </p:nvSpPr>
        <p:spPr>
          <a:xfrm>
            <a:off x="7036340" y="4756126"/>
            <a:ext cx="1624693" cy="646331"/>
          </a:xfrm>
          <a:prstGeom prst="rect">
            <a:avLst/>
          </a:prstGeom>
        </p:spPr>
        <p:txBody>
          <a:bodyPr wrap="square">
            <a:spAutoFit/>
          </a:bodyPr>
          <a:lstStyle/>
          <a:p>
            <a:pPr algn="ctr"/>
            <a:r>
              <a:rPr lang="en-US" dirty="0" err="1"/>
              <a:t>Netwerk</a:t>
            </a:r>
            <a:endParaRPr lang="en-US" dirty="0"/>
          </a:p>
          <a:p>
            <a:pPr algn="ctr"/>
            <a:r>
              <a:rPr lang="en-US" dirty="0" err="1"/>
              <a:t>activatie</a:t>
            </a:r>
            <a:endParaRPr lang="en-US" dirty="0"/>
          </a:p>
        </p:txBody>
      </p:sp>
      <p:cxnSp>
        <p:nvCxnSpPr>
          <p:cNvPr id="21" name="Straight Connector 20"/>
          <p:cNvCxnSpPr/>
          <p:nvPr/>
        </p:nvCxnSpPr>
        <p:spPr>
          <a:xfrm>
            <a:off x="711004" y="2793215"/>
            <a:ext cx="7632896" cy="0"/>
          </a:xfrm>
          <a:prstGeom prst="line">
            <a:avLst/>
          </a:prstGeom>
          <a:ln w="25400" cap="rnd">
            <a:solidFill>
              <a:srgbClr val="365E92"/>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26333" y="4346620"/>
            <a:ext cx="12783" cy="1419973"/>
          </a:xfrm>
          <a:prstGeom prst="line">
            <a:avLst/>
          </a:prstGeom>
          <a:ln w="25400" cap="rnd">
            <a:solidFill>
              <a:srgbClr val="365E9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2788" y="4313233"/>
            <a:ext cx="7720012" cy="0"/>
          </a:xfrm>
          <a:prstGeom prst="line">
            <a:avLst/>
          </a:prstGeom>
          <a:ln w="25400" cap="rnd">
            <a:solidFill>
              <a:srgbClr val="365E92"/>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97616" y="4528848"/>
            <a:ext cx="804136" cy="1164164"/>
            <a:chOff x="835095" y="4501731"/>
            <a:chExt cx="804136" cy="1164164"/>
          </a:xfrm>
        </p:grpSpPr>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7914" t="-495" r="-1" b="67115"/>
            <a:stretch/>
          </p:blipFill>
          <p:spPr>
            <a:xfrm>
              <a:off x="842010" y="4501731"/>
              <a:ext cx="797221" cy="795828"/>
            </a:xfrm>
            <a:prstGeom prst="rect">
              <a:avLst/>
            </a:prstGeom>
          </p:spPr>
        </p:pic>
        <p:pic>
          <p:nvPicPr>
            <p:cNvPr id="38" name="image2.png" descr="flowchart oo.png"/>
            <p:cNvPicPr/>
            <p:nvPr/>
          </p:nvPicPr>
          <p:blipFill rotWithShape="1">
            <a:blip r:embed="rId4">
              <a:extLst>
                <a:ext uri="{28A0092B-C50C-407E-A947-70E740481C1C}">
                  <a14:useLocalDpi xmlns:a14="http://schemas.microsoft.com/office/drawing/2010/main" val="0"/>
                </a:ext>
              </a:extLst>
            </a:blip>
            <a:srcRect l="3132" t="78945" r="81664" b="10871"/>
            <a:stretch/>
          </p:blipFill>
          <p:spPr>
            <a:xfrm>
              <a:off x="835095" y="5321937"/>
              <a:ext cx="751263" cy="343958"/>
            </a:xfrm>
            <a:prstGeom prst="rect">
              <a:avLst/>
            </a:prstGeom>
            <a:ln/>
          </p:spPr>
        </p:pic>
      </p:grpSp>
      <p:grpSp>
        <p:nvGrpSpPr>
          <p:cNvPr id="29" name="Group 28"/>
          <p:cNvGrpSpPr/>
          <p:nvPr/>
        </p:nvGrpSpPr>
        <p:grpSpPr>
          <a:xfrm>
            <a:off x="6266973" y="4528848"/>
            <a:ext cx="804136" cy="1164164"/>
            <a:chOff x="835095" y="4501731"/>
            <a:chExt cx="804136" cy="1164164"/>
          </a:xfrm>
        </p:grpSpPr>
        <p:pic>
          <p:nvPicPr>
            <p:cNvPr id="30" name="Picture 29"/>
            <p:cNvPicPr>
              <a:picLocks noChangeAspect="1"/>
            </p:cNvPicPr>
            <p:nvPr/>
          </p:nvPicPr>
          <p:blipFill rotWithShape="1">
            <a:blip r:embed="rId3" cstate="hqprint">
              <a:extLst>
                <a:ext uri="{28A0092B-C50C-407E-A947-70E740481C1C}">
                  <a14:useLocalDpi xmlns:a14="http://schemas.microsoft.com/office/drawing/2010/main" val="0"/>
                </a:ext>
              </a:extLst>
            </a:blip>
            <a:srcRect l="7914" t="-495" r="-1" b="67115"/>
            <a:stretch/>
          </p:blipFill>
          <p:spPr>
            <a:xfrm>
              <a:off x="842010" y="4501731"/>
              <a:ext cx="797221" cy="795828"/>
            </a:xfrm>
            <a:prstGeom prst="rect">
              <a:avLst/>
            </a:prstGeom>
          </p:spPr>
        </p:pic>
        <p:pic>
          <p:nvPicPr>
            <p:cNvPr id="31" name="image2.png" descr="flowchart oo.png"/>
            <p:cNvPicPr/>
            <p:nvPr/>
          </p:nvPicPr>
          <p:blipFill rotWithShape="1">
            <a:blip r:embed="rId4">
              <a:extLst>
                <a:ext uri="{28A0092B-C50C-407E-A947-70E740481C1C}">
                  <a14:useLocalDpi xmlns:a14="http://schemas.microsoft.com/office/drawing/2010/main" val="0"/>
                </a:ext>
              </a:extLst>
            </a:blip>
            <a:srcRect l="3132" t="78945" r="81664" b="10871"/>
            <a:stretch/>
          </p:blipFill>
          <p:spPr>
            <a:xfrm>
              <a:off x="835095" y="5321937"/>
              <a:ext cx="751263" cy="343958"/>
            </a:xfrm>
            <a:prstGeom prst="rect">
              <a:avLst/>
            </a:prstGeom>
            <a:ln/>
          </p:spPr>
        </p:pic>
      </p:grpSp>
      <p:grpSp>
        <p:nvGrpSpPr>
          <p:cNvPr id="32" name="Group 31"/>
          <p:cNvGrpSpPr/>
          <p:nvPr/>
        </p:nvGrpSpPr>
        <p:grpSpPr>
          <a:xfrm>
            <a:off x="3527187" y="4528848"/>
            <a:ext cx="804136" cy="1164164"/>
            <a:chOff x="835095" y="4501731"/>
            <a:chExt cx="804136" cy="1164164"/>
          </a:xfrm>
        </p:grpSpPr>
        <p:pic>
          <p:nvPicPr>
            <p:cNvPr id="33" name="Picture 32"/>
            <p:cNvPicPr>
              <a:picLocks noChangeAspect="1"/>
            </p:cNvPicPr>
            <p:nvPr/>
          </p:nvPicPr>
          <p:blipFill rotWithShape="1">
            <a:blip r:embed="rId3" cstate="hqprint">
              <a:extLst>
                <a:ext uri="{28A0092B-C50C-407E-A947-70E740481C1C}">
                  <a14:useLocalDpi xmlns:a14="http://schemas.microsoft.com/office/drawing/2010/main" val="0"/>
                </a:ext>
              </a:extLst>
            </a:blip>
            <a:srcRect l="7914" t="-495" r="-1" b="67115"/>
            <a:stretch/>
          </p:blipFill>
          <p:spPr>
            <a:xfrm>
              <a:off x="842010" y="4501731"/>
              <a:ext cx="797221" cy="795828"/>
            </a:xfrm>
            <a:prstGeom prst="rect">
              <a:avLst/>
            </a:prstGeom>
          </p:spPr>
        </p:pic>
        <p:pic>
          <p:nvPicPr>
            <p:cNvPr id="34" name="image2.png" descr="flowchart oo.png"/>
            <p:cNvPicPr/>
            <p:nvPr/>
          </p:nvPicPr>
          <p:blipFill rotWithShape="1">
            <a:blip r:embed="rId4">
              <a:extLst>
                <a:ext uri="{28A0092B-C50C-407E-A947-70E740481C1C}">
                  <a14:useLocalDpi xmlns:a14="http://schemas.microsoft.com/office/drawing/2010/main" val="0"/>
                </a:ext>
              </a:extLst>
            </a:blip>
            <a:srcRect l="3132" t="78945" r="81664" b="10871"/>
            <a:stretch/>
          </p:blipFill>
          <p:spPr>
            <a:xfrm>
              <a:off x="835095" y="5321937"/>
              <a:ext cx="751263" cy="343958"/>
            </a:xfrm>
            <a:prstGeom prst="rect">
              <a:avLst/>
            </a:prstGeom>
            <a:ln/>
          </p:spPr>
        </p:pic>
      </p:grpSp>
      <p:grpSp>
        <p:nvGrpSpPr>
          <p:cNvPr id="4" name="Group 3"/>
          <p:cNvGrpSpPr/>
          <p:nvPr/>
        </p:nvGrpSpPr>
        <p:grpSpPr>
          <a:xfrm>
            <a:off x="711004" y="2995342"/>
            <a:ext cx="797221" cy="1133857"/>
            <a:chOff x="296197" y="2688250"/>
            <a:chExt cx="797221" cy="1133857"/>
          </a:xfrm>
        </p:grpSpPr>
        <p:pic>
          <p:nvPicPr>
            <p:cNvPr id="37" name="image2.png" descr="flowchart oo.png"/>
            <p:cNvPicPr/>
            <p:nvPr/>
          </p:nvPicPr>
          <p:blipFill rotWithShape="1">
            <a:blip r:embed="rId4">
              <a:extLst>
                <a:ext uri="{28A0092B-C50C-407E-A947-70E740481C1C}">
                  <a14:useLocalDpi xmlns:a14="http://schemas.microsoft.com/office/drawing/2010/main" val="0"/>
                </a:ext>
              </a:extLst>
            </a:blip>
            <a:srcRect l="2607" t="54857" r="84017" b="35552"/>
            <a:stretch/>
          </p:blipFill>
          <p:spPr>
            <a:xfrm>
              <a:off x="362644" y="3528160"/>
              <a:ext cx="599790" cy="293947"/>
            </a:xfrm>
            <a:prstGeom prst="rect">
              <a:avLst/>
            </a:prstGeom>
            <a:ln/>
          </p:spPr>
        </p:pic>
        <p:pic>
          <p:nvPicPr>
            <p:cNvPr id="40" name="Picture 39"/>
            <p:cNvPicPr>
              <a:picLocks noChangeAspect="1"/>
            </p:cNvPicPr>
            <p:nvPr/>
          </p:nvPicPr>
          <p:blipFill rotWithShape="1">
            <a:blip r:embed="rId3" cstate="hqprint">
              <a:extLst>
                <a:ext uri="{28A0092B-C50C-407E-A947-70E740481C1C}">
                  <a14:useLocalDpi xmlns:a14="http://schemas.microsoft.com/office/drawing/2010/main" val="0"/>
                </a:ext>
              </a:extLst>
            </a:blip>
            <a:srcRect l="8355" t="33384" r="-442" b="33236"/>
            <a:stretch/>
          </p:blipFill>
          <p:spPr>
            <a:xfrm>
              <a:off x="296197" y="2688250"/>
              <a:ext cx="797221" cy="795828"/>
            </a:xfrm>
            <a:prstGeom prst="rect">
              <a:avLst/>
            </a:prstGeom>
          </p:spPr>
        </p:pic>
      </p:grpSp>
      <p:grpSp>
        <p:nvGrpSpPr>
          <p:cNvPr id="3" name="Group 2"/>
          <p:cNvGrpSpPr/>
          <p:nvPr/>
        </p:nvGrpSpPr>
        <p:grpSpPr>
          <a:xfrm>
            <a:off x="692353" y="1480571"/>
            <a:ext cx="797221" cy="1162801"/>
            <a:chOff x="915889" y="1188719"/>
            <a:chExt cx="797221" cy="1162801"/>
          </a:xfrm>
        </p:grpSpPr>
        <p:pic>
          <p:nvPicPr>
            <p:cNvPr id="36" name="image2.png" descr="flowchart oo.png"/>
            <p:cNvPicPr/>
            <p:nvPr/>
          </p:nvPicPr>
          <p:blipFill rotWithShape="1">
            <a:blip r:embed="rId4">
              <a:extLst>
                <a:ext uri="{28A0092B-C50C-407E-A947-70E740481C1C}">
                  <a14:useLocalDpi xmlns:a14="http://schemas.microsoft.com/office/drawing/2010/main" val="0"/>
                </a:ext>
              </a:extLst>
            </a:blip>
            <a:srcRect l="2082" t="30000" r="84542" b="59032"/>
            <a:stretch/>
          </p:blipFill>
          <p:spPr>
            <a:xfrm>
              <a:off x="1021120" y="2005105"/>
              <a:ext cx="618111" cy="346415"/>
            </a:xfrm>
            <a:prstGeom prst="rect">
              <a:avLst/>
            </a:prstGeom>
            <a:ln/>
          </p:spPr>
        </p:pic>
        <p:pic>
          <p:nvPicPr>
            <p:cNvPr id="44" name="Picture 43"/>
            <p:cNvPicPr>
              <a:picLocks noChangeAspect="1"/>
            </p:cNvPicPr>
            <p:nvPr/>
          </p:nvPicPr>
          <p:blipFill rotWithShape="1">
            <a:blip r:embed="rId3" cstate="hqprint">
              <a:extLst>
                <a:ext uri="{28A0092B-C50C-407E-A947-70E740481C1C}">
                  <a14:useLocalDpi xmlns:a14="http://schemas.microsoft.com/office/drawing/2010/main" val="0"/>
                </a:ext>
              </a:extLst>
            </a:blip>
            <a:srcRect l="8443" t="67074" r="-530" b="445"/>
            <a:stretch/>
          </p:blipFill>
          <p:spPr>
            <a:xfrm>
              <a:off x="915889" y="1188719"/>
              <a:ext cx="797221" cy="774407"/>
            </a:xfrm>
            <a:prstGeom prst="rect">
              <a:avLst/>
            </a:prstGeom>
          </p:spPr>
        </p:pic>
      </p:grpSp>
      <p:cxnSp>
        <p:nvCxnSpPr>
          <p:cNvPr id="45" name="Straight Connector 44"/>
          <p:cNvCxnSpPr/>
          <p:nvPr/>
        </p:nvCxnSpPr>
        <p:spPr>
          <a:xfrm>
            <a:off x="5944133" y="4329927"/>
            <a:ext cx="12783" cy="1419973"/>
          </a:xfrm>
          <a:prstGeom prst="line">
            <a:avLst/>
          </a:prstGeom>
          <a:ln w="25400" cap="rnd">
            <a:solidFill>
              <a:srgbClr val="365E92"/>
            </a:solidFill>
            <a:prstDash val="sysDot"/>
          </a:ln>
        </p:spPr>
        <p:style>
          <a:lnRef idx="1">
            <a:schemeClr val="accent1"/>
          </a:lnRef>
          <a:fillRef idx="0">
            <a:schemeClr val="accent1"/>
          </a:fillRef>
          <a:effectRef idx="0">
            <a:schemeClr val="accent1"/>
          </a:effectRef>
          <a:fontRef idx="minor">
            <a:schemeClr val="tx1"/>
          </a:fontRef>
        </p:style>
      </p:cxnSp>
      <p:pic>
        <p:nvPicPr>
          <p:cNvPr id="46"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F5770072-139E-3445-B814-FFF3C2AAAEF8}"/>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362450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8262" y="319896"/>
            <a:ext cx="8202834" cy="994172"/>
          </a:xfrm>
        </p:spPr>
        <p:txBody>
          <a:bodyPr>
            <a:noAutofit/>
          </a:bodyPr>
          <a:lstStyle/>
          <a:p>
            <a:r>
              <a:rPr lang="en-US" sz="3600" b="1" dirty="0" err="1">
                <a:solidFill>
                  <a:srgbClr val="FFC000"/>
                </a:solidFill>
              </a:rPr>
              <a:t>Waarom</a:t>
            </a:r>
            <a:r>
              <a:rPr lang="en-US" sz="3600" b="1" dirty="0">
                <a:solidFill>
                  <a:srgbClr val="FFC000"/>
                </a:solidFill>
              </a:rPr>
              <a:t> </a:t>
            </a:r>
            <a:r>
              <a:rPr lang="en-US" sz="3600" b="1" dirty="0" err="1">
                <a:solidFill>
                  <a:srgbClr val="FFC000"/>
                </a:solidFill>
              </a:rPr>
              <a:t>bij</a:t>
            </a:r>
            <a:r>
              <a:rPr lang="en-US" sz="3600" b="1" dirty="0">
                <a:solidFill>
                  <a:srgbClr val="FFC000"/>
                </a:solidFill>
              </a:rPr>
              <a:t> </a:t>
            </a:r>
            <a:r>
              <a:rPr lang="en-US" sz="3600" b="1" dirty="0" err="1">
                <a:solidFill>
                  <a:srgbClr val="FFC000"/>
                </a:solidFill>
              </a:rPr>
              <a:t>Gepersonaliseerd</a:t>
            </a:r>
            <a:r>
              <a:rPr lang="en-US" sz="3600" b="1" dirty="0">
                <a:solidFill>
                  <a:srgbClr val="FFC000"/>
                </a:solidFill>
              </a:rPr>
              <a:t> </a:t>
            </a:r>
            <a:r>
              <a:rPr lang="en-US" sz="3600" b="1" dirty="0" err="1">
                <a:solidFill>
                  <a:srgbClr val="FFC000"/>
                </a:solidFill>
              </a:rPr>
              <a:t>Leren</a:t>
            </a:r>
            <a:r>
              <a:rPr lang="en-US" sz="3600" b="1" dirty="0">
                <a:solidFill>
                  <a:srgbClr val="FFC00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578" y="2115797"/>
            <a:ext cx="2615979" cy="3189697"/>
          </a:xfrm>
          <a:prstGeom prst="rect">
            <a:avLst/>
          </a:prstGeom>
        </p:spPr>
      </p:pic>
      <p:sp>
        <p:nvSpPr>
          <p:cNvPr id="6" name="TextBox 5"/>
          <p:cNvSpPr txBox="1"/>
          <p:nvPr/>
        </p:nvSpPr>
        <p:spPr>
          <a:xfrm>
            <a:off x="4023293" y="3018424"/>
            <a:ext cx="4607803" cy="1569660"/>
          </a:xfrm>
          <a:prstGeom prst="rect">
            <a:avLst/>
          </a:prstGeom>
          <a:noFill/>
        </p:spPr>
        <p:txBody>
          <a:bodyPr wrap="square" rtlCol="0">
            <a:spAutoFit/>
          </a:bodyPr>
          <a:lstStyle/>
          <a:p>
            <a:pPr algn="ctr"/>
            <a:r>
              <a:rPr lang="en-US" sz="2400" dirty="0" err="1"/>
              <a:t>Een</a:t>
            </a:r>
            <a:r>
              <a:rPr lang="en-US" sz="2400" dirty="0"/>
              <a:t> </a:t>
            </a:r>
            <a:r>
              <a:rPr lang="nl-NL" sz="2400" b="1" dirty="0">
                <a:solidFill>
                  <a:srgbClr val="FBC200"/>
                </a:solidFill>
              </a:rPr>
              <a:t>katalysator</a:t>
            </a:r>
            <a:r>
              <a:rPr lang="en-US" sz="2400" dirty="0"/>
              <a:t> </a:t>
            </a:r>
            <a:r>
              <a:rPr lang="en-US" sz="2400" dirty="0" err="1"/>
              <a:t>voor</a:t>
            </a:r>
            <a:r>
              <a:rPr lang="en-US" sz="2400" dirty="0"/>
              <a:t> </a:t>
            </a:r>
          </a:p>
          <a:p>
            <a:pPr algn="ctr"/>
            <a:r>
              <a:rPr lang="en-US" sz="2400" dirty="0" err="1"/>
              <a:t>onderwijs-innovatie</a:t>
            </a:r>
            <a:r>
              <a:rPr lang="en-US" sz="2400" dirty="0"/>
              <a:t> en </a:t>
            </a:r>
            <a:r>
              <a:rPr lang="en-US" sz="2400" b="1" dirty="0">
                <a:solidFill>
                  <a:srgbClr val="FBC200"/>
                </a:solidFill>
              </a:rPr>
              <a:t>ondernemendheid</a:t>
            </a:r>
            <a:r>
              <a:rPr lang="en-US" sz="2400" dirty="0"/>
              <a:t> in de </a:t>
            </a:r>
            <a:r>
              <a:rPr lang="en-US" sz="2400" dirty="0" err="1"/>
              <a:t>gemeente</a:t>
            </a:r>
            <a:r>
              <a:rPr lang="en-US" sz="2400" dirty="0"/>
              <a:t> ‘s-Hertogenbosch.</a:t>
            </a:r>
          </a:p>
        </p:txBody>
      </p:sp>
      <p:pic>
        <p:nvPicPr>
          <p:cNvPr id="35"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73154575-1832-FE47-982C-9E2DDC0AF3E7}"/>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107300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28262" y="1792732"/>
            <a:ext cx="8145771" cy="3885961"/>
            <a:chOff x="711199" y="1765562"/>
            <a:chExt cx="8145771" cy="3885961"/>
          </a:xfrm>
        </p:grpSpPr>
        <p:grpSp>
          <p:nvGrpSpPr>
            <p:cNvPr id="13" name="Group 12"/>
            <p:cNvGrpSpPr/>
            <p:nvPr/>
          </p:nvGrpSpPr>
          <p:grpSpPr>
            <a:xfrm>
              <a:off x="711199" y="1765562"/>
              <a:ext cx="8145771" cy="3885961"/>
              <a:chOff x="711199" y="1765562"/>
              <a:chExt cx="8145771" cy="388596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1" b="431"/>
              <a:stretch/>
            </p:blipFill>
            <p:spPr>
              <a:xfrm>
                <a:off x="711199" y="2122840"/>
                <a:ext cx="8068733" cy="3528683"/>
              </a:xfrm>
              <a:prstGeom prst="rect">
                <a:avLst/>
              </a:prstGeom>
            </p:spPr>
          </p:pic>
          <p:sp>
            <p:nvSpPr>
              <p:cNvPr id="7" name="Rectangle 6"/>
              <p:cNvSpPr/>
              <p:nvPr/>
            </p:nvSpPr>
            <p:spPr>
              <a:xfrm>
                <a:off x="1511300" y="3225800"/>
                <a:ext cx="1380066" cy="661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606550" y="3225800"/>
                <a:ext cx="1223433" cy="646331"/>
              </a:xfrm>
              <a:prstGeom prst="rect">
                <a:avLst/>
              </a:prstGeom>
              <a:noFill/>
            </p:spPr>
            <p:txBody>
              <a:bodyPr wrap="square" rtlCol="0">
                <a:spAutoFit/>
              </a:bodyPr>
              <a:lstStyle/>
              <a:p>
                <a:pPr algn="ctr"/>
                <a:r>
                  <a:rPr lang="en-US" dirty="0" err="1"/>
                  <a:t>Primair</a:t>
                </a:r>
                <a:r>
                  <a:rPr lang="en-US" dirty="0"/>
                  <a:t> </a:t>
                </a:r>
                <a:r>
                  <a:rPr lang="en-US" dirty="0" err="1"/>
                  <a:t>onderwijs</a:t>
                </a:r>
                <a:endParaRPr lang="en-US" dirty="0"/>
              </a:p>
            </p:txBody>
          </p:sp>
          <p:sp>
            <p:nvSpPr>
              <p:cNvPr id="15" name="Rectangle 14"/>
              <p:cNvSpPr/>
              <p:nvPr/>
            </p:nvSpPr>
            <p:spPr>
              <a:xfrm>
                <a:off x="3000375" y="2770630"/>
                <a:ext cx="1380066" cy="661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009241" y="2770630"/>
                <a:ext cx="1301750" cy="646331"/>
              </a:xfrm>
              <a:prstGeom prst="rect">
                <a:avLst/>
              </a:prstGeom>
              <a:noFill/>
            </p:spPr>
            <p:txBody>
              <a:bodyPr wrap="square" rtlCol="0">
                <a:spAutoFit/>
              </a:bodyPr>
              <a:lstStyle/>
              <a:p>
                <a:pPr algn="ctr"/>
                <a:r>
                  <a:rPr lang="en-US" dirty="0" err="1"/>
                  <a:t>Voortgezet</a:t>
                </a:r>
                <a:r>
                  <a:rPr lang="en-US" dirty="0"/>
                  <a:t> </a:t>
                </a:r>
                <a:r>
                  <a:rPr lang="en-US" dirty="0" err="1"/>
                  <a:t>onderwijs</a:t>
                </a:r>
                <a:endParaRPr lang="en-US" dirty="0"/>
              </a:p>
            </p:txBody>
          </p:sp>
          <p:sp>
            <p:nvSpPr>
              <p:cNvPr id="19" name="Rectangle 18"/>
              <p:cNvSpPr/>
              <p:nvPr/>
            </p:nvSpPr>
            <p:spPr>
              <a:xfrm>
                <a:off x="5890153" y="1874648"/>
                <a:ext cx="1080831" cy="43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776344" y="1880002"/>
                <a:ext cx="1468487" cy="369332"/>
              </a:xfrm>
              <a:prstGeom prst="rect">
                <a:avLst/>
              </a:prstGeom>
              <a:noFill/>
            </p:spPr>
            <p:txBody>
              <a:bodyPr wrap="square" rtlCol="0">
                <a:spAutoFit/>
              </a:bodyPr>
              <a:lstStyle/>
              <a:p>
                <a:pPr algn="ctr"/>
                <a:r>
                  <a:rPr lang="en-US" dirty="0"/>
                  <a:t>HBO</a:t>
                </a:r>
              </a:p>
            </p:txBody>
          </p:sp>
          <p:sp>
            <p:nvSpPr>
              <p:cNvPr id="21" name="Rectangle 20"/>
              <p:cNvSpPr/>
              <p:nvPr/>
            </p:nvSpPr>
            <p:spPr>
              <a:xfrm>
                <a:off x="7399866" y="1765562"/>
                <a:ext cx="1380066" cy="770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314318" y="1968382"/>
                <a:ext cx="1542652" cy="369332"/>
              </a:xfrm>
              <a:prstGeom prst="rect">
                <a:avLst/>
              </a:prstGeom>
              <a:noFill/>
            </p:spPr>
            <p:txBody>
              <a:bodyPr wrap="square" rtlCol="0">
                <a:spAutoFit/>
              </a:bodyPr>
              <a:lstStyle/>
              <a:p>
                <a:pPr algn="ctr"/>
                <a:r>
                  <a:rPr lang="en-US" dirty="0" err="1"/>
                  <a:t>Arbeidsmarkt</a:t>
                </a:r>
                <a:endParaRPr lang="en-US" dirty="0"/>
              </a:p>
            </p:txBody>
          </p:sp>
        </p:grpSp>
        <p:sp>
          <p:nvSpPr>
            <p:cNvPr id="29" name="Rectangle 28"/>
            <p:cNvSpPr/>
            <p:nvPr/>
          </p:nvSpPr>
          <p:spPr>
            <a:xfrm>
              <a:off x="4510991" y="2385573"/>
              <a:ext cx="1080831" cy="437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455408" y="2433591"/>
              <a:ext cx="1424204" cy="369332"/>
            </a:xfrm>
            <a:prstGeom prst="rect">
              <a:avLst/>
            </a:prstGeom>
            <a:noFill/>
          </p:spPr>
          <p:txBody>
            <a:bodyPr wrap="square" rtlCol="0">
              <a:spAutoFit/>
            </a:bodyPr>
            <a:lstStyle/>
            <a:p>
              <a:pPr algn="ctr"/>
              <a:r>
                <a:rPr lang="en-US" dirty="0"/>
                <a:t>MBO</a:t>
              </a:r>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8204200" y="662832"/>
            <a:ext cx="426896" cy="775321"/>
          </a:xfrm>
          <a:prstGeom prst="rect">
            <a:avLst/>
          </a:prstGeom>
        </p:spPr>
      </p:pic>
      <p:sp>
        <p:nvSpPr>
          <p:cNvPr id="12" name="Pentagon 11"/>
          <p:cNvSpPr/>
          <p:nvPr/>
        </p:nvSpPr>
        <p:spPr>
          <a:xfrm rot="16200000">
            <a:off x="6843734" y="3645209"/>
            <a:ext cx="1100666" cy="1679139"/>
          </a:xfrm>
          <a:prstGeom prst="homePlate">
            <a:avLst/>
          </a:prstGeom>
          <a:noFill/>
          <a:ln w="31750">
            <a:solidFill>
              <a:srgbClr val="FBBA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70500" y="5205009"/>
            <a:ext cx="1361889" cy="338554"/>
          </a:xfrm>
          <a:prstGeom prst="rect">
            <a:avLst/>
          </a:prstGeom>
          <a:noFill/>
        </p:spPr>
        <p:txBody>
          <a:bodyPr wrap="square" rtlCol="0">
            <a:spAutoFit/>
          </a:bodyPr>
          <a:lstStyle/>
          <a:p>
            <a:pPr algn="ctr"/>
            <a:r>
              <a:rPr lang="en-US" sz="1600" dirty="0" err="1"/>
              <a:t>Samenleving</a:t>
            </a:r>
            <a:endParaRPr lang="en-US" sz="1600" dirty="0"/>
          </a:p>
        </p:txBody>
      </p:sp>
      <p:sp>
        <p:nvSpPr>
          <p:cNvPr id="24" name="TextBox 23"/>
          <p:cNvSpPr txBox="1"/>
          <p:nvPr/>
        </p:nvSpPr>
        <p:spPr>
          <a:xfrm>
            <a:off x="4978529" y="4846773"/>
            <a:ext cx="1763389" cy="584775"/>
          </a:xfrm>
          <a:prstGeom prst="rect">
            <a:avLst/>
          </a:prstGeom>
          <a:noFill/>
        </p:spPr>
        <p:txBody>
          <a:bodyPr wrap="square" rtlCol="0">
            <a:spAutoFit/>
          </a:bodyPr>
          <a:lstStyle/>
          <a:p>
            <a:pPr algn="ctr"/>
            <a:r>
              <a:rPr lang="en-US" sz="1600" dirty="0" err="1"/>
              <a:t>Maatschappelijke</a:t>
            </a:r>
            <a:r>
              <a:rPr lang="en-US" sz="1600" dirty="0"/>
              <a:t> </a:t>
            </a:r>
            <a:r>
              <a:rPr lang="en-US" sz="1600" dirty="0" err="1"/>
              <a:t>vraagstukken</a:t>
            </a:r>
            <a:endParaRPr lang="en-US" sz="1600" dirty="0"/>
          </a:p>
        </p:txBody>
      </p:sp>
      <p:sp>
        <p:nvSpPr>
          <p:cNvPr id="25" name="TextBox 24"/>
          <p:cNvSpPr txBox="1"/>
          <p:nvPr/>
        </p:nvSpPr>
        <p:spPr>
          <a:xfrm>
            <a:off x="6733606" y="4552856"/>
            <a:ext cx="1400590" cy="338554"/>
          </a:xfrm>
          <a:prstGeom prst="rect">
            <a:avLst/>
          </a:prstGeom>
          <a:noFill/>
        </p:spPr>
        <p:txBody>
          <a:bodyPr wrap="square" rtlCol="0">
            <a:spAutoFit/>
          </a:bodyPr>
          <a:lstStyle/>
          <a:p>
            <a:pPr algn="ctr"/>
            <a:r>
              <a:rPr lang="en-US" sz="1600" dirty="0" err="1"/>
              <a:t>Bedrijfsleven</a:t>
            </a:r>
            <a:endParaRPr lang="en-US" sz="1600" dirty="0"/>
          </a:p>
        </p:txBody>
      </p:sp>
      <p:sp>
        <p:nvSpPr>
          <p:cNvPr id="33" name="Title 6"/>
          <p:cNvSpPr>
            <a:spLocks noGrp="1"/>
          </p:cNvSpPr>
          <p:nvPr>
            <p:ph type="title"/>
          </p:nvPr>
        </p:nvSpPr>
        <p:spPr>
          <a:xfrm>
            <a:off x="428262" y="319896"/>
            <a:ext cx="8202834" cy="994172"/>
          </a:xfrm>
        </p:spPr>
        <p:txBody>
          <a:bodyPr>
            <a:noAutofit/>
          </a:bodyPr>
          <a:lstStyle/>
          <a:p>
            <a:pPr lvl="0" algn="l" eaLnBrk="1" hangingPunct="1">
              <a:defRPr/>
            </a:pPr>
            <a:r>
              <a:rPr lang="nl-NL" altLang="nl-NL" sz="3600" b="1" dirty="0">
                <a:solidFill>
                  <a:srgbClr val="FBC200"/>
                </a:solidFill>
                <a:ea typeface="ＭＳ Ｐゴシック" panose="020B0600070205080204" pitchFamily="34" charset="-128"/>
              </a:rPr>
              <a:t>Doorgaande leerlijn ondernemendheid</a:t>
            </a:r>
          </a:p>
        </p:txBody>
      </p:sp>
      <p:sp>
        <p:nvSpPr>
          <p:cNvPr id="35" name="Pentagon 34"/>
          <p:cNvSpPr/>
          <p:nvPr/>
        </p:nvSpPr>
        <p:spPr>
          <a:xfrm rot="16200000">
            <a:off x="5352015" y="4080693"/>
            <a:ext cx="1100666" cy="1679139"/>
          </a:xfrm>
          <a:prstGeom prst="homePlate">
            <a:avLst/>
          </a:prstGeom>
          <a:noFill/>
          <a:ln w="31750">
            <a:solidFill>
              <a:srgbClr val="FBBA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entagon 35"/>
          <p:cNvSpPr/>
          <p:nvPr/>
        </p:nvSpPr>
        <p:spPr>
          <a:xfrm rot="16200000">
            <a:off x="3854175" y="4480247"/>
            <a:ext cx="1100666" cy="1679139"/>
          </a:xfrm>
          <a:prstGeom prst="homePlate">
            <a:avLst/>
          </a:prstGeom>
          <a:noFill/>
          <a:ln w="31750">
            <a:solidFill>
              <a:srgbClr val="FBBA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7488961" y="950366"/>
            <a:ext cx="426896" cy="775321"/>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8414097" y="2278128"/>
            <a:ext cx="426896" cy="775321"/>
          </a:xfrm>
          <a:prstGeom prst="rect">
            <a:avLst/>
          </a:prstGeom>
        </p:spPr>
      </p:pic>
      <p:pic>
        <p:nvPicPr>
          <p:cNvPr id="40" name="Afbeelding 5" descr="kop nieuwsbrief 1_jpeg.jpg"/>
          <p:cNvPicPr>
            <a:picLocks noChangeAspect="1"/>
          </p:cNvPicPr>
          <p:nvPr/>
        </p:nvPicPr>
        <p:blipFill rotWithShape="1">
          <a:blip r:embed="rId5">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l="53144" r="11629" b="47101"/>
          <a:stretch/>
        </p:blipFill>
        <p:spPr>
          <a:xfrm>
            <a:off x="8496091" y="1503278"/>
            <a:ext cx="436418" cy="733611"/>
          </a:xfrm>
          <a:prstGeom prst="rect">
            <a:avLst/>
          </a:prstGeom>
        </p:spPr>
      </p:pic>
      <p:pic>
        <p:nvPicPr>
          <p:cNvPr id="42" name="Picture 41"/>
          <p:cNvPicPr>
            <a:picLocks noChangeAspect="1"/>
          </p:cNvPicPr>
          <p:nvPr/>
        </p:nvPicPr>
        <p:blipFill rotWithShape="1">
          <a:blip r:embed="rId6">
            <a:extLst>
              <a:ext uri="{28A0092B-C50C-407E-A947-70E740481C1C}">
                <a14:useLocalDpi xmlns:a14="http://schemas.microsoft.com/office/drawing/2010/main" val="0"/>
              </a:ext>
            </a:extLst>
          </a:blip>
          <a:srcRect l="53144" r="11629" b="47101"/>
          <a:stretch/>
        </p:blipFill>
        <p:spPr>
          <a:xfrm>
            <a:off x="7041962" y="1322913"/>
            <a:ext cx="436418" cy="733611"/>
          </a:xfrm>
          <a:prstGeom prst="rect">
            <a:avLst/>
          </a:prstGeom>
        </p:spPr>
      </p:pic>
      <p:pic>
        <p:nvPicPr>
          <p:cNvPr id="44" name="Picture 43"/>
          <p:cNvPicPr>
            <a:picLocks noChangeAspect="1"/>
          </p:cNvPicPr>
          <p:nvPr/>
        </p:nvPicPr>
        <p:blipFill rotWithShape="1">
          <a:blip r:embed="rId6">
            <a:extLst>
              <a:ext uri="{28A0092B-C50C-407E-A947-70E740481C1C}">
                <a14:useLocalDpi xmlns:a14="http://schemas.microsoft.com/office/drawing/2010/main" val="0"/>
              </a:ext>
            </a:extLst>
          </a:blip>
          <a:srcRect l="53144" r="11629" b="47101"/>
          <a:stretch/>
        </p:blipFill>
        <p:spPr>
          <a:xfrm>
            <a:off x="7951710" y="1302433"/>
            <a:ext cx="436418" cy="733611"/>
          </a:xfrm>
          <a:prstGeom prst="rect">
            <a:avLst/>
          </a:prstGeom>
        </p:spPr>
      </p:pic>
      <p:sp>
        <p:nvSpPr>
          <p:cNvPr id="2" name="Content Placeholder 2">
            <a:extLst>
              <a:ext uri="{FF2B5EF4-FFF2-40B4-BE49-F238E27FC236}">
                <a16:creationId xmlns:a16="http://schemas.microsoft.com/office/drawing/2014/main" id="{84446510-786C-4C45-9F92-73D726E97B26}"/>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1" r="444"/>
          <a:stretch/>
        </p:blipFill>
        <p:spPr>
          <a:xfrm>
            <a:off x="4086695" y="3635457"/>
            <a:ext cx="2655161" cy="260646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1460324" y="2224122"/>
            <a:ext cx="426896" cy="775321"/>
          </a:xfrm>
          <a:prstGeom prst="rect">
            <a:avLst/>
          </a:prstGeom>
        </p:spPr>
      </p:pic>
      <p:sp>
        <p:nvSpPr>
          <p:cNvPr id="33" name="Title 6"/>
          <p:cNvSpPr>
            <a:spLocks noGrp="1"/>
          </p:cNvSpPr>
          <p:nvPr>
            <p:ph type="title"/>
          </p:nvPr>
        </p:nvSpPr>
        <p:spPr>
          <a:xfrm>
            <a:off x="428262" y="319896"/>
            <a:ext cx="8202834" cy="994172"/>
          </a:xfrm>
        </p:spPr>
        <p:txBody>
          <a:bodyPr>
            <a:noAutofit/>
          </a:bodyPr>
          <a:lstStyle/>
          <a:p>
            <a:r>
              <a:rPr lang="en-US" sz="3600" b="1" dirty="0">
                <a:solidFill>
                  <a:srgbClr val="FFC000"/>
                </a:solidFill>
              </a:rPr>
              <a:t>Van </a:t>
            </a:r>
            <a:r>
              <a:rPr lang="en-US" sz="3600" b="1" dirty="0" err="1">
                <a:solidFill>
                  <a:srgbClr val="FFC000"/>
                </a:solidFill>
              </a:rPr>
              <a:t>leren</a:t>
            </a:r>
            <a:r>
              <a:rPr lang="en-US" sz="3600" b="1" dirty="0">
                <a:solidFill>
                  <a:srgbClr val="FFC000"/>
                </a:solidFill>
              </a:rPr>
              <a:t> </a:t>
            </a:r>
            <a:r>
              <a:rPr lang="en-US" sz="3600" b="1" dirty="0" err="1">
                <a:solidFill>
                  <a:srgbClr val="FFC000"/>
                </a:solidFill>
              </a:rPr>
              <a:t>leren</a:t>
            </a:r>
            <a:r>
              <a:rPr lang="en-US" sz="3600" b="1" dirty="0">
                <a:solidFill>
                  <a:srgbClr val="FFC000"/>
                </a:solidFill>
              </a:rPr>
              <a:t> </a:t>
            </a:r>
            <a:r>
              <a:rPr lang="en-US" sz="3600" b="1" dirty="0" err="1">
                <a:solidFill>
                  <a:srgbClr val="FFC000"/>
                </a:solidFill>
              </a:rPr>
              <a:t>naar</a:t>
            </a:r>
            <a:r>
              <a:rPr lang="en-US" sz="3600" b="1" dirty="0">
                <a:solidFill>
                  <a:srgbClr val="FFC000"/>
                </a:solidFill>
              </a:rPr>
              <a:t> </a:t>
            </a:r>
            <a:r>
              <a:rPr lang="en-US" sz="3600" b="1" dirty="0" err="1">
                <a:solidFill>
                  <a:srgbClr val="FFC000"/>
                </a:solidFill>
              </a:rPr>
              <a:t>leren</a:t>
            </a:r>
            <a:r>
              <a:rPr lang="en-US" sz="3600" b="1" dirty="0">
                <a:solidFill>
                  <a:srgbClr val="FFC000"/>
                </a:solidFill>
              </a:rPr>
              <a:t> </a:t>
            </a:r>
            <a:r>
              <a:rPr lang="en-US" sz="3600" b="1" dirty="0" err="1">
                <a:solidFill>
                  <a:srgbClr val="FFC000"/>
                </a:solidFill>
              </a:rPr>
              <a:t>leven</a:t>
            </a:r>
            <a:r>
              <a:rPr lang="en-US" sz="3600" b="1" dirty="0">
                <a:solidFill>
                  <a:srgbClr val="FFC000"/>
                </a:solidFill>
              </a:rPr>
              <a:t> </a:t>
            </a:r>
            <a:br>
              <a:rPr lang="en-US" sz="3600" b="1" dirty="0">
                <a:solidFill>
                  <a:srgbClr val="FFC000"/>
                </a:solidFill>
              </a:rPr>
            </a:br>
            <a:r>
              <a:rPr lang="en-US" sz="3600" b="1" dirty="0">
                <a:solidFill>
                  <a:srgbClr val="FFC000"/>
                </a:solidFill>
              </a:rPr>
              <a:t>met en in de </a:t>
            </a:r>
            <a:r>
              <a:rPr lang="en-US" sz="3600" b="1" dirty="0" err="1">
                <a:solidFill>
                  <a:srgbClr val="FFC000"/>
                </a:solidFill>
              </a:rPr>
              <a:t>echte</a:t>
            </a:r>
            <a:r>
              <a:rPr lang="en-US" sz="3600" b="1" dirty="0">
                <a:solidFill>
                  <a:srgbClr val="FFC000"/>
                </a:solidFill>
              </a:rPr>
              <a:t> </a:t>
            </a:r>
            <a:r>
              <a:rPr lang="en-US" sz="3600" b="1" dirty="0" err="1">
                <a:solidFill>
                  <a:srgbClr val="FFC000"/>
                </a:solidFill>
              </a:rPr>
              <a:t>wereld</a:t>
            </a:r>
            <a:endParaRPr lang="en-US" sz="3600" b="1" dirty="0">
              <a:solidFill>
                <a:srgbClr val="FFC000"/>
              </a:solidFill>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873420" y="1820578"/>
            <a:ext cx="426896" cy="775321"/>
          </a:xfrm>
          <a:prstGeom prst="rect">
            <a:avLst/>
          </a:prstGeom>
        </p:spPr>
      </p:pic>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1002755" y="2611782"/>
            <a:ext cx="426896" cy="775321"/>
          </a:xfrm>
          <a:prstGeom prst="rect">
            <a:avLst/>
          </a:prstGeom>
        </p:spPr>
      </p:pic>
      <p:sp>
        <p:nvSpPr>
          <p:cNvPr id="2" name="TextBox 1"/>
          <p:cNvSpPr txBox="1"/>
          <p:nvPr/>
        </p:nvSpPr>
        <p:spPr>
          <a:xfrm>
            <a:off x="499533" y="1240452"/>
            <a:ext cx="1828800" cy="369332"/>
          </a:xfrm>
          <a:prstGeom prst="rect">
            <a:avLst/>
          </a:prstGeom>
          <a:noFill/>
        </p:spPr>
        <p:txBody>
          <a:bodyPr wrap="square" rtlCol="0">
            <a:spAutoFit/>
          </a:bodyPr>
          <a:lstStyle/>
          <a:p>
            <a:r>
              <a:rPr lang="en-US" dirty="0" err="1"/>
              <a:t>Huidige</a:t>
            </a:r>
            <a:r>
              <a:rPr lang="en-US" dirty="0"/>
              <a:t> </a:t>
            </a:r>
            <a:r>
              <a:rPr lang="en-US" dirty="0" err="1"/>
              <a:t>situatie</a:t>
            </a:r>
            <a:r>
              <a:rPr lang="en-US" dirty="0"/>
              <a:t>:</a:t>
            </a:r>
          </a:p>
        </p:txBody>
      </p:sp>
      <p:sp>
        <p:nvSpPr>
          <p:cNvPr id="28" name="TextBox 27"/>
          <p:cNvSpPr txBox="1"/>
          <p:nvPr/>
        </p:nvSpPr>
        <p:spPr>
          <a:xfrm>
            <a:off x="497499" y="3739763"/>
            <a:ext cx="2179951" cy="369332"/>
          </a:xfrm>
          <a:prstGeom prst="rect">
            <a:avLst/>
          </a:prstGeom>
          <a:noFill/>
        </p:spPr>
        <p:txBody>
          <a:bodyPr wrap="square" rtlCol="0">
            <a:spAutoFit/>
          </a:bodyPr>
          <a:lstStyle/>
          <a:p>
            <a:r>
              <a:rPr lang="en-US" dirty="0" err="1"/>
              <a:t>Gewenste</a:t>
            </a:r>
            <a:r>
              <a:rPr lang="en-US" dirty="0"/>
              <a:t> </a:t>
            </a:r>
            <a:r>
              <a:rPr lang="en-US" dirty="0" err="1"/>
              <a:t>situatie</a:t>
            </a:r>
            <a:r>
              <a:rPr lang="en-US" dirty="0"/>
              <a: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021" y="1790514"/>
            <a:ext cx="3257315" cy="149254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 r="444"/>
          <a:stretch/>
        </p:blipFill>
        <p:spPr>
          <a:xfrm>
            <a:off x="6969963" y="1790514"/>
            <a:ext cx="1776104" cy="1743528"/>
          </a:xfrm>
          <a:prstGeom prst="rect">
            <a:avLst/>
          </a:prstGeom>
        </p:spPr>
      </p:pic>
      <p:grpSp>
        <p:nvGrpSpPr>
          <p:cNvPr id="14" name="Group 13"/>
          <p:cNvGrpSpPr/>
          <p:nvPr/>
        </p:nvGrpSpPr>
        <p:grpSpPr>
          <a:xfrm>
            <a:off x="2938963" y="4222027"/>
            <a:ext cx="3128588" cy="1496748"/>
            <a:chOff x="3023633" y="4476030"/>
            <a:chExt cx="3128588" cy="1496748"/>
          </a:xfrm>
        </p:grpSpPr>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r="41943"/>
            <a:stretch/>
          </p:blipFill>
          <p:spPr>
            <a:xfrm>
              <a:off x="3103574" y="4476030"/>
              <a:ext cx="1891113" cy="1492545"/>
            </a:xfrm>
            <a:prstGeom prst="rect">
              <a:avLst/>
            </a:prstGeom>
          </p:spPr>
        </p:pic>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l="2172" t="22067" r="2694"/>
            <a:stretch/>
          </p:blipFill>
          <p:spPr>
            <a:xfrm>
              <a:off x="3053420" y="4809589"/>
              <a:ext cx="3098801" cy="1163189"/>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t="11856" r="24008"/>
            <a:stretch/>
          </p:blipFill>
          <p:spPr>
            <a:xfrm>
              <a:off x="3023633" y="4657189"/>
              <a:ext cx="2475313" cy="1315589"/>
            </a:xfrm>
            <a:prstGeom prst="rect">
              <a:avLst/>
            </a:prstGeom>
          </p:spPr>
        </p:pic>
      </p:grpSp>
      <p:cxnSp>
        <p:nvCxnSpPr>
          <p:cNvPr id="18" name="Straight Arrow Connector 17"/>
          <p:cNvCxnSpPr/>
          <p:nvPr/>
        </p:nvCxnSpPr>
        <p:spPr>
          <a:xfrm>
            <a:off x="2094283" y="2662278"/>
            <a:ext cx="583167" cy="0"/>
          </a:xfrm>
          <a:prstGeom prst="straightConnector1">
            <a:avLst/>
          </a:prstGeom>
          <a:ln w="19050">
            <a:solidFill>
              <a:srgbClr val="FFC82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302216" y="2662278"/>
            <a:ext cx="583167" cy="0"/>
          </a:xfrm>
          <a:prstGeom prst="straightConnector1">
            <a:avLst/>
          </a:prstGeom>
          <a:ln w="19050">
            <a:solidFill>
              <a:srgbClr val="FFC822"/>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46" name="Afbeelding 5" descr="kop nieuwsbrief 1_jpeg.jpg"/>
          <p:cNvPicPr>
            <a:picLocks noChangeAspect="1"/>
          </p:cNvPicPr>
          <p:nvPr/>
        </p:nvPicPr>
        <p:blipFill rotWithShape="1">
          <a:blip r:embed="rId6">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05932" y="4964843"/>
            <a:ext cx="1980821" cy="10707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4112999" y="5116351"/>
            <a:ext cx="426896" cy="7753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4563341" y="5251333"/>
            <a:ext cx="426896" cy="775321"/>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69264" t="49082"/>
          <a:stretch/>
        </p:blipFill>
        <p:spPr>
          <a:xfrm>
            <a:off x="4992942" y="5033490"/>
            <a:ext cx="426896" cy="775321"/>
          </a:xfrm>
          <a:prstGeom prst="rect">
            <a:avLst/>
          </a:prstGeom>
        </p:spPr>
      </p:pic>
      <p:sp>
        <p:nvSpPr>
          <p:cNvPr id="5" name="Content Placeholder 2">
            <a:extLst>
              <a:ext uri="{FF2B5EF4-FFF2-40B4-BE49-F238E27FC236}">
                <a16:creationId xmlns:a16="http://schemas.microsoft.com/office/drawing/2014/main" id="{24D2BDD7-98F0-6445-9A30-CC510E15F521}"/>
              </a:ext>
            </a:extLst>
          </p:cNvPr>
          <p:cNvSpPr>
            <a:spLocks noGrp="1"/>
          </p:cNvSpPr>
          <p:nvPr>
            <p:ph idx="1"/>
          </p:nvPr>
        </p:nvSpPr>
        <p:spPr>
          <a:xfrm>
            <a:off x="6123972" y="6262380"/>
            <a:ext cx="2806861" cy="405114"/>
          </a:xfrm>
        </p:spPr>
        <p:txBody>
          <a:bodyPr/>
          <a:lstStyle/>
          <a:p>
            <a:pPr marL="0" indent="0">
              <a:buNone/>
            </a:pPr>
            <a:r>
              <a:rPr lang="nl-NL" altLang="nl-NL" sz="2000">
                <a:ea typeface="ＭＳ Ｐゴシック" panose="020B0600070205080204" pitchFamily="34" charset="-128"/>
              </a:rPr>
              <a:t>Dinsdag 4 juni 2019</a:t>
            </a:r>
          </a:p>
          <a:p>
            <a:endParaRPr lang="en-US" dirty="0"/>
          </a:p>
        </p:txBody>
      </p:sp>
    </p:spTree>
    <p:extLst>
      <p:ext uri="{BB962C8B-B14F-4D97-AF65-F5344CB8AC3E}">
        <p14:creationId xmlns:p14="http://schemas.microsoft.com/office/powerpoint/2010/main" val="299338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3" y="3484"/>
            <a:ext cx="6143897" cy="61438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266" y="0"/>
            <a:ext cx="6143897" cy="6143897"/>
          </a:xfrm>
          <a:prstGeom prst="rect">
            <a:avLst/>
          </a:prstGeom>
        </p:spPr>
      </p:pic>
      <p:sp>
        <p:nvSpPr>
          <p:cNvPr id="8" name="Rectangle 7"/>
          <p:cNvSpPr/>
          <p:nvPr/>
        </p:nvSpPr>
        <p:spPr>
          <a:xfrm>
            <a:off x="-59385" y="6107224"/>
            <a:ext cx="9471775" cy="750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98316" y="489208"/>
            <a:ext cx="4178187" cy="5618016"/>
          </a:xfrm>
          <a:prstGeom prst="rect">
            <a:avLst/>
          </a:prstGeom>
          <a:solidFill>
            <a:srgbClr val="FFE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el 1"/>
          <p:cNvSpPr>
            <a:spLocks noGrp="1"/>
          </p:cNvSpPr>
          <p:nvPr>
            <p:ph type="title"/>
          </p:nvPr>
        </p:nvSpPr>
        <p:spPr>
          <a:xfrm>
            <a:off x="619773" y="341585"/>
            <a:ext cx="8229600" cy="1143000"/>
          </a:xfrm>
        </p:spPr>
        <p:txBody>
          <a:bodyPr/>
          <a:lstStyle/>
          <a:p>
            <a:pPr algn="l" eaLnBrk="1" hangingPunct="1"/>
            <a:r>
              <a:rPr lang="nl-NL" altLang="nl-NL" sz="3600" b="1" dirty="0">
                <a:solidFill>
                  <a:srgbClr val="FFC000"/>
                </a:solidFill>
                <a:ea typeface="ＭＳ Ｐゴシック" panose="020B0600070205080204" pitchFamily="34" charset="-128"/>
              </a:rPr>
              <a:t>Laten </a:t>
            </a:r>
            <a:r>
              <a:rPr lang="nl-NL" altLang="nl-NL" sz="3600" b="1">
                <a:solidFill>
                  <a:srgbClr val="FFC000"/>
                </a:solidFill>
                <a:ea typeface="ＭＳ Ｐゴシック" panose="020B0600070205080204" pitchFamily="34" charset="-128"/>
              </a:rPr>
              <a:t>we starten…</a:t>
            </a:r>
            <a:endParaRPr lang="nl-NL" altLang="nl-NL" sz="3600" b="1" dirty="0">
              <a:solidFill>
                <a:srgbClr val="FFC000"/>
              </a:solidFill>
              <a:ea typeface="ＭＳ Ｐゴシック" panose="020B0600070205080204" pitchFamily="34" charset="-128"/>
            </a:endParaRPr>
          </a:p>
        </p:txBody>
      </p:sp>
      <p:sp>
        <p:nvSpPr>
          <p:cNvPr id="14339" name="Tijdelijke aanduiding voor inhoud 5"/>
          <p:cNvSpPr>
            <a:spLocks noGrp="1"/>
          </p:cNvSpPr>
          <p:nvPr>
            <p:ph idx="1"/>
          </p:nvPr>
        </p:nvSpPr>
        <p:spPr>
          <a:xfrm>
            <a:off x="732240" y="1378517"/>
            <a:ext cx="3857177" cy="4048125"/>
          </a:xfrm>
        </p:spPr>
        <p:txBody>
          <a:bodyPr/>
          <a:lstStyle/>
          <a:p>
            <a:r>
              <a:rPr lang="nl-NL" altLang="nl-NL" sz="1900" dirty="0">
                <a:ea typeface="ＭＳ Ｐゴシック" panose="020B0600070205080204" pitchFamily="34" charset="-128"/>
              </a:rPr>
              <a:t>Denk aan een les, project of casus die (heel) slecht verliep.</a:t>
            </a:r>
          </a:p>
          <a:p>
            <a:r>
              <a:rPr lang="nl-NL" altLang="nl-NL" sz="1900" dirty="0">
                <a:ea typeface="ＭＳ Ｐゴシック" panose="020B0600070205080204" pitchFamily="34" charset="-128"/>
              </a:rPr>
              <a:t>Wij hebben een voorbeeld casus, voor ons verhaal, en om jullie te helpen.</a:t>
            </a:r>
          </a:p>
          <a:p>
            <a:r>
              <a:rPr lang="nl-NL" altLang="nl-NL" sz="1900" dirty="0">
                <a:ea typeface="ＭＳ Ｐゴシック" panose="020B0600070205080204" pitchFamily="34" charset="-128"/>
              </a:rPr>
              <a:t>Luister, denk en schrijf op wat je eigen casus kan verbeteren.</a:t>
            </a:r>
          </a:p>
          <a:p>
            <a:r>
              <a:rPr lang="nl-NL" altLang="nl-NL" sz="1900" dirty="0">
                <a:ea typeface="ＭＳ Ｐゴシック" panose="020B0600070205080204" pitchFamily="34" charset="-128"/>
              </a:rPr>
              <a:t>Met wat hulp van ons en je buren.</a:t>
            </a:r>
          </a:p>
          <a:p>
            <a:r>
              <a:rPr lang="nl-NL" altLang="nl-NL" sz="1900" dirty="0">
                <a:ea typeface="ＭＳ Ｐゴシック" panose="020B0600070205080204" pitchFamily="34" charset="-128"/>
              </a:rPr>
              <a:t>Pak de Ontwerpcirkel er bij.</a:t>
            </a:r>
          </a:p>
          <a:p>
            <a:r>
              <a:rPr lang="nl-NL" altLang="nl-NL" sz="1900" dirty="0">
                <a:ea typeface="ＭＳ Ｐゴシック" panose="020B0600070205080204" pitchFamily="34" charset="-128"/>
              </a:rPr>
              <a:t>Heb je een pen?</a:t>
            </a:r>
          </a:p>
          <a:p>
            <a:r>
              <a:rPr lang="nl-NL" altLang="nl-NL" sz="1900" dirty="0">
                <a:ea typeface="ＭＳ Ｐゴシック" panose="020B0600070205080204" pitchFamily="34" charset="-128"/>
              </a:rPr>
              <a:t>Laten we starten!</a:t>
            </a:r>
          </a:p>
          <a:p>
            <a:endParaRPr lang="nl-NL" altLang="nl-NL" sz="2000" dirty="0">
              <a:ea typeface="ＭＳ Ｐゴシック" panose="020B0600070205080204" pitchFamily="34" charset="-128"/>
            </a:endParaRPr>
          </a:p>
          <a:p>
            <a:endParaRPr lang="nl-NL" altLang="nl-NL" sz="2000" dirty="0">
              <a:ea typeface="ＭＳ Ｐゴシック" panose="020B0600070205080204" pitchFamily="34" charset="-128"/>
            </a:endParaRPr>
          </a:p>
        </p:txBody>
      </p:sp>
      <p:pic>
        <p:nvPicPr>
          <p:cNvPr id="5" name="Afbeelding 5" descr="kop nieuwsbrief 1_jpeg.jpg"/>
          <p:cNvPicPr>
            <a:picLocks noChangeAspect="1"/>
          </p:cNvPicPr>
          <p:nvPr/>
        </p:nvPicPr>
        <p:blipFill rotWithShape="1">
          <a:blip r:embed="rId4">
            <a:extLst>
              <a:ext uri="{28A0092B-C50C-407E-A947-70E740481C1C}">
                <a14:useLocalDpi xmlns:a14="http://schemas.microsoft.com/office/drawing/2010/main" val="0"/>
              </a:ext>
            </a:extLst>
          </a:blip>
          <a:srcRect t="21010" r="37979" b="11835"/>
          <a:stretch/>
        </p:blipFill>
        <p:spPr bwMode="auto">
          <a:xfrm>
            <a:off x="0" y="6107224"/>
            <a:ext cx="297815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68529999-6B57-2646-83E2-B4D29197B235}"/>
              </a:ext>
            </a:extLst>
          </p:cNvPr>
          <p:cNvSpPr txBox="1">
            <a:spLocks/>
          </p:cNvSpPr>
          <p:nvPr/>
        </p:nvSpPr>
        <p:spPr bwMode="auto">
          <a:xfrm>
            <a:off x="6123972" y="6262380"/>
            <a:ext cx="2806861"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altLang="nl-NL" sz="2000">
                <a:ea typeface="ＭＳ Ｐゴシック" panose="020B0600070205080204" pitchFamily="34" charset="-128"/>
              </a:rPr>
              <a:t>Dinsdag 4 juni 2019</a:t>
            </a:r>
          </a:p>
          <a:p>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F02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4288</Words>
  <Application>Microsoft Office PowerPoint</Application>
  <PresentationFormat>Diavoorstelling (4:3)</PresentationFormat>
  <Paragraphs>484</Paragraphs>
  <Slides>23</Slides>
  <Notes>23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Office-thema</vt:lpstr>
      <vt:lpstr>Workshop  Ondernemend Onderwijs   Kan het werken met de Sociale Ontwerp Cirkel nuttig zijn bij Gepersonaliseerd Leren?</vt:lpstr>
      <vt:lpstr>PowerPoint-presentatie</vt:lpstr>
      <vt:lpstr>PowerPoint-presentatie</vt:lpstr>
      <vt:lpstr>Even kennismaken </vt:lpstr>
      <vt:lpstr>Wat is ‘Ondernemend Onderwijs ‘sH’?</vt:lpstr>
      <vt:lpstr>Waarom bij Gepersonaliseerd Leren?</vt:lpstr>
      <vt:lpstr>Doorgaande leerlijn ondernemendheid</vt:lpstr>
      <vt:lpstr>Van leren leren naar leren leven  met en in de echte wereld</vt:lpstr>
      <vt:lpstr>Laten we starten…</vt:lpstr>
      <vt:lpstr>SOOOL-Cirkel</vt:lpstr>
      <vt:lpstr>1. Verkenningsfase</vt:lpstr>
      <vt:lpstr>PowerPoint-presentatie</vt:lpstr>
      <vt:lpstr>2. Idee-ontwikkelingsfase</vt:lpstr>
      <vt:lpstr>PowerPoint-presentatie</vt:lpstr>
      <vt:lpstr>3. Realisatiefase</vt:lpstr>
      <vt:lpstr>PowerPoint-presentatie</vt:lpstr>
      <vt:lpstr>PowerPoint-presentatie</vt:lpstr>
      <vt:lpstr>4. Oogstfase</vt:lpstr>
      <vt:lpstr>PowerPoint-presentatie</vt:lpstr>
      <vt:lpstr>21e-eeuwse vaardigheden</vt:lpstr>
      <vt:lpstr>Vragen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Ondernemend Onderwijs   Kan het werken met de Sociale Ontwerp Cirkel nuttig zijn bij Gepersonaliseerd Leren?</dc:title>
  <cp:lastModifiedBy>Hanny Post</cp:lastModifiedBy>
  <cp:revision>1</cp:revision>
  <dcterms:modified xsi:type="dcterms:W3CDTF">2019-06-27T13:38:07Z</dcterms:modified>
</cp:coreProperties>
</file>